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2" r:id="rId4"/>
    <p:sldId id="269" r:id="rId5"/>
    <p:sldId id="271" r:id="rId6"/>
    <p:sldId id="270" r:id="rId7"/>
    <p:sldId id="273" r:id="rId8"/>
    <p:sldId id="272" r:id="rId9"/>
    <p:sldId id="274" r:id="rId10"/>
    <p:sldId id="277" r:id="rId11"/>
    <p:sldId id="278" r:id="rId12"/>
    <p:sldId id="267" r:id="rId13"/>
    <p:sldId id="27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078851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20681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9720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71902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53019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50848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74004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56988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6985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65633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72158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7F73CC0-F35E-4DA6-8DCC-40D7AD2B5FC7}" type="datetimeFigureOut">
              <a:rPr lang="pt-PT" smtClean="0"/>
              <a:t>01/01/2024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9B84D8DA-9E54-4BA1-BDA8-2C0DB5A021D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3447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090FEF-71A5-4208-BF8C-6E46E3C631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0876" y="1231130"/>
            <a:ext cx="10989892" cy="2103333"/>
          </a:xfrm>
        </p:spPr>
        <p:txBody>
          <a:bodyPr>
            <a:noAutofit/>
          </a:bodyPr>
          <a:lstStyle/>
          <a:p>
            <a:pPr algn="ctr"/>
            <a:r>
              <a:rPr lang="pt-PT" sz="8000" cap="small" dirty="0" err="1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Flight</a:t>
            </a:r>
            <a:br>
              <a:rPr lang="pt-PT" sz="80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</a:br>
            <a:r>
              <a:rPr lang="pt-PT" sz="80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Management </a:t>
            </a:r>
            <a:r>
              <a:rPr lang="pt-PT" sz="8000" cap="small" dirty="0" err="1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System</a:t>
            </a:r>
            <a:endParaRPr lang="pt-PT" sz="8000" cap="small" dirty="0">
              <a:latin typeface="Rokkitt" pitchFamily="2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80561F8-E550-489C-AFAD-4BF7F6BCD1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5182" y="4163954"/>
            <a:ext cx="9241280" cy="1743696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PT" cap="small" dirty="0">
                <a:latin typeface="Rokkitt" pitchFamily="2" charset="0"/>
                <a:ea typeface="Fira Code Medium" panose="020B0809050000020004" pitchFamily="49" charset="0"/>
                <a:cs typeface="Fira Code Medium" panose="020B0809050000020004" pitchFamily="49" charset="0"/>
              </a:rPr>
              <a:t>Ano Letivo 2023/2024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PT" cap="small" dirty="0">
                <a:latin typeface="Rokkitt" pitchFamily="2" charset="0"/>
                <a:ea typeface="Fira Code Medium" panose="020B0809050000020004" pitchFamily="49" charset="0"/>
                <a:cs typeface="Fira Code Medium" panose="020B0809050000020004" pitchFamily="49" charset="0"/>
              </a:rPr>
              <a:t>Algoritmos e Estruturas de Dados 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PT" cap="small" dirty="0">
                <a:latin typeface="Rokkitt" pitchFamily="2" charset="0"/>
                <a:ea typeface="Fira Code Medium" panose="020B0809050000020004" pitchFamily="49" charset="0"/>
                <a:cs typeface="Fira Code Medium" panose="020B0809050000020004" pitchFamily="49" charset="0"/>
              </a:rPr>
              <a:t>(L.EIC011)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963F37C6-AE72-47DB-AA73-3FD25C7AF7C2}"/>
              </a:ext>
            </a:extLst>
          </p:cNvPr>
          <p:cNvSpPr txBox="1">
            <a:spLocks/>
          </p:cNvSpPr>
          <p:nvPr/>
        </p:nvSpPr>
        <p:spPr>
          <a:xfrm>
            <a:off x="9067088" y="5635239"/>
            <a:ext cx="3020545" cy="1222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pt-PT" sz="1400" dirty="0">
                <a:solidFill>
                  <a:schemeClr val="tx1"/>
                </a:solidFill>
                <a:latin typeface="Tilda Sans" panose="020B0502020204020303" pitchFamily="34" charset="0"/>
              </a:rPr>
              <a:t>Turma 01, Grupo 15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pt-PT" sz="1400" dirty="0">
                <a:solidFill>
                  <a:schemeClr val="tx1"/>
                </a:solidFill>
                <a:latin typeface="Tilda Sans" panose="020B0502020204020303" pitchFamily="34" charset="0"/>
              </a:rPr>
              <a:t>Rafael Teixeira de Magalhães</a:t>
            </a:r>
            <a:br>
              <a:rPr lang="pt-PT" sz="1400" dirty="0">
                <a:solidFill>
                  <a:schemeClr val="tx1"/>
                </a:solidFill>
                <a:latin typeface="Tilda Sans" panose="020B0502020204020303" pitchFamily="34" charset="0"/>
              </a:rPr>
            </a:br>
            <a:r>
              <a:rPr lang="pt-PT" sz="1400" dirty="0">
                <a:solidFill>
                  <a:schemeClr val="tx1"/>
                </a:solidFill>
                <a:latin typeface="Tilda Sans" panose="020B0502020204020303" pitchFamily="34" charset="0"/>
              </a:rPr>
              <a:t>Ricardo de Freitas Oliveira</a:t>
            </a:r>
            <a:br>
              <a:rPr lang="pt-PT" sz="1400" dirty="0">
                <a:solidFill>
                  <a:schemeClr val="tx1"/>
                </a:solidFill>
                <a:latin typeface="Tilda Sans" panose="020B0502020204020303" pitchFamily="34" charset="0"/>
              </a:rPr>
            </a:br>
            <a:r>
              <a:rPr lang="pt-PT" sz="1400" dirty="0">
                <a:solidFill>
                  <a:schemeClr val="tx1"/>
                </a:solidFill>
                <a:latin typeface="Tilda Sans" panose="020B0502020204020303" pitchFamily="34" charset="0"/>
              </a:rPr>
              <a:t>Rodrigo Albergaria Coelho e Silva</a:t>
            </a:r>
          </a:p>
        </p:txBody>
      </p:sp>
      <p:cxnSp>
        <p:nvCxnSpPr>
          <p:cNvPr id="8" name="Conexão reta 7">
            <a:extLst>
              <a:ext uri="{FF2B5EF4-FFF2-40B4-BE49-F238E27FC236}">
                <a16:creationId xmlns:a16="http://schemas.microsoft.com/office/drawing/2014/main" id="{DF60F8AA-6B8C-45D1-B4F9-79B0B5C8E818}"/>
              </a:ext>
            </a:extLst>
          </p:cNvPr>
          <p:cNvCxnSpPr>
            <a:cxnSpLocks/>
          </p:cNvCxnSpPr>
          <p:nvPr/>
        </p:nvCxnSpPr>
        <p:spPr>
          <a:xfrm>
            <a:off x="3743060" y="3702472"/>
            <a:ext cx="48255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554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A534F80-6F12-4483-8FE4-DF60F433C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795" y="1446304"/>
            <a:ext cx="5586100" cy="4965251"/>
          </a:xfrm>
        </p:spPr>
        <p:txBody>
          <a:bodyPr>
            <a:normAutofit/>
          </a:bodyPr>
          <a:lstStyle/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A interface geral do programa é feita à base de menus sucessivos apresentados na tela</a:t>
            </a:r>
          </a:p>
          <a:p>
            <a:pPr marL="0" indent="0" algn="ctr">
              <a:buSzPct val="60000"/>
              <a:buNone/>
            </a:pPr>
            <a:r>
              <a:rPr lang="pt-PT" sz="1200" b="1" dirty="0">
                <a:latin typeface="Tilda Sans" panose="020B0502020204020303" pitchFamily="34" charset="0"/>
              </a:rPr>
              <a:t>Para uma melhor visualização, recomenda-se correr o programa no terminal ou ativar a emulação de terminal da consola do </a:t>
            </a:r>
            <a:r>
              <a:rPr lang="pt-PT" sz="1200" b="1" dirty="0" err="1">
                <a:latin typeface="Tilda Sans" panose="020B0502020204020303" pitchFamily="34" charset="0"/>
              </a:rPr>
              <a:t>CLion</a:t>
            </a:r>
            <a:r>
              <a:rPr lang="pt-PT" sz="1200" b="1" dirty="0">
                <a:latin typeface="Tilda Sans" panose="020B0502020204020303" pitchFamily="34" charset="0"/>
              </a:rPr>
              <a:t> (para permitir “limpar o ecrã” depois de apresentar os dados)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A interface com o utilizador pode ser dividida em:</a:t>
            </a:r>
          </a:p>
          <a:p>
            <a:pPr lvl="1">
              <a:buSzPct val="60000"/>
              <a:buFont typeface="Wingdings" panose="05000000000000000000" pitchFamily="2" charset="2"/>
              <a:buChar char="v"/>
            </a:pPr>
            <a:r>
              <a:rPr lang="pt-PT" sz="1400" dirty="0">
                <a:latin typeface="Tilda Sans" panose="020B0502020204020303" pitchFamily="34" charset="0"/>
              </a:rPr>
              <a:t> Funções de Input (presentes na Interface)</a:t>
            </a:r>
          </a:p>
          <a:p>
            <a:pPr lvl="1">
              <a:buSzPct val="60000"/>
              <a:buFont typeface="Wingdings" panose="05000000000000000000" pitchFamily="2" charset="2"/>
              <a:buChar char="v"/>
            </a:pPr>
            <a:r>
              <a:rPr lang="pt-PT" sz="1400" dirty="0">
                <a:latin typeface="Tilda Sans" panose="020B0502020204020303" pitchFamily="34" charset="0"/>
              </a:rPr>
              <a:t> Funções de Output (presentes no Manager) 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A parte de input começa com a seleção do menu a ser apresentado, baseada na opção escolhida de entre as apresentadas no ecrã (a seleção e as opções são feitas de acordo com um número, sendo o [0] o de andar para trás ou sair do programa)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O input engloba também as funções que pedem parâmetros ao utilizador que depois são passados ao Manager para realizar operações sobre o </a:t>
            </a:r>
            <a:r>
              <a:rPr lang="pt-PT" sz="1600" dirty="0" err="1">
                <a:latin typeface="Tilda Sans" panose="020B0502020204020303" pitchFamily="34" charset="0"/>
              </a:rPr>
              <a:t>dataset</a:t>
            </a:r>
            <a:endParaRPr lang="pt-PT" sz="1600" dirty="0">
              <a:latin typeface="Tilda Sans" panose="020B0502020204020303" pitchFamily="34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F5695376-B254-46B7-A6C8-499849FDD4C7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Interface com o Utilizador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AC803DD-FAB1-41C7-8FD0-5DD8570922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2" t="13458" r="50000" b="50000"/>
          <a:stretch/>
        </p:blipFill>
        <p:spPr>
          <a:xfrm>
            <a:off x="7135735" y="4796080"/>
            <a:ext cx="3332864" cy="161547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5B35A712-9AC1-4557-A2CC-7AA058AF0C3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23" t="29835" r="14532" b="52774"/>
          <a:stretch/>
        </p:blipFill>
        <p:spPr>
          <a:xfrm>
            <a:off x="7135735" y="3711823"/>
            <a:ext cx="3332864" cy="994023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A0A10EE5-3BA9-4004-808C-E80B40661E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2" t="26667" r="49999" b="26231"/>
          <a:stretch/>
        </p:blipFill>
        <p:spPr>
          <a:xfrm>
            <a:off x="7135735" y="1539238"/>
            <a:ext cx="3332864" cy="2082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013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A534F80-6F12-4483-8FE4-DF60F433C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795" y="1446304"/>
            <a:ext cx="4953712" cy="4965251"/>
          </a:xfrm>
        </p:spPr>
        <p:txBody>
          <a:bodyPr>
            <a:normAutofit fontScale="92500" lnSpcReduction="20000"/>
          </a:bodyPr>
          <a:lstStyle/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A parte de output está associada ao manager e à interface e é padronizada e modularizada de acordo com o tipo de dados que pretendemos apresentar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Na parte dos menus, existem várias funções para apresentar as opções de menu seguinte, o cabeçalho e rodapé, a leitura de dados atual…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O output está relacionado com os resultados de pesquisas, realizadas pelo Manager, que é feito a partir de funções para uma maior uniformidade na apresentação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Na maioria dos casos, estes são apresentados no formato de tabela com a contagem ou valor associado no final, ou até apenas o valor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Para listagens ordenadas, são apresentados os resultados por ordem com o seu número associado e o valor que os permite ordenar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Para outro tipo de listagens é apresentado o título da lista e os vários valores de forma sequencial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Para as melhores viagens, são apresentados da esquerda para a direita os caminhos que se podem percorrer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F5695376-B254-46B7-A6C8-499849FDD4C7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Interface com o Utilizador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7743EB5-00FA-4E7B-A22A-ED1FAF8B11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4" t="15950" r="7891" b="33333"/>
          <a:stretch/>
        </p:blipFill>
        <p:spPr>
          <a:xfrm>
            <a:off x="6096000" y="1342337"/>
            <a:ext cx="4940230" cy="208280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4E1C680F-79B1-441A-9611-ECB702B9029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1" t="72289" r="52544" b="8536"/>
          <a:stretch/>
        </p:blipFill>
        <p:spPr>
          <a:xfrm>
            <a:off x="6096000" y="3532901"/>
            <a:ext cx="4940229" cy="1314673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085ECBC2-36B4-498A-961C-640F4BE29F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3" t="70052" r="70354" b="10779"/>
          <a:stretch/>
        </p:blipFill>
        <p:spPr>
          <a:xfrm>
            <a:off x="6096000" y="4955336"/>
            <a:ext cx="2836787" cy="1314674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4DE724C2-7509-45D1-B55F-B6EC1EC0B28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" t="72150" r="77518" b="8536"/>
          <a:stretch/>
        </p:blipFill>
        <p:spPr>
          <a:xfrm>
            <a:off x="8975161" y="4955336"/>
            <a:ext cx="2061068" cy="131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19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C7FFF11-5276-4E7D-8DB1-3F95B22B2B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1871" y="1828800"/>
            <a:ext cx="8830711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>
                <a:latin typeface="Tilda Sans" panose="020B0502020204020303" pitchFamily="34" charset="0"/>
              </a:rPr>
              <a:t>	No que toca à documentação, a mesma foi gerada usando o </a:t>
            </a:r>
            <a:r>
              <a:rPr lang="pt-PT" sz="2000" dirty="0" err="1">
                <a:latin typeface="Tilda Sans" panose="020B0502020204020303" pitchFamily="34" charset="0"/>
              </a:rPr>
              <a:t>Doxygen</a:t>
            </a:r>
            <a:r>
              <a:rPr lang="pt-PT" sz="2000" dirty="0">
                <a:latin typeface="Tilda Sans" panose="020B0502020204020303" pitchFamily="34" charset="0"/>
              </a:rPr>
              <a:t>, tal como era pedido na descrição do projeto. Desta faz parte: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2000" dirty="0">
                <a:latin typeface="Tilda Sans" panose="020B0502020204020303" pitchFamily="34" charset="0"/>
              </a:rPr>
              <a:t>  Descrição simples das classes usadas no projeto e da sua função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2000" dirty="0">
                <a:latin typeface="Tilda Sans" panose="020B0502020204020303" pitchFamily="34" charset="0"/>
              </a:rPr>
              <a:t>  Atributos e funções membro de todas as classes da função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t-PT" sz="2000" dirty="0">
                <a:latin typeface="Tilda Sans" panose="020B0502020204020303" pitchFamily="34" charset="0"/>
              </a:rPr>
              <a:t>  Descrição detalhada das funções e algoritmos mais importantes da classe Manager e </a:t>
            </a:r>
            <a:r>
              <a:rPr lang="pt-PT" sz="2000" dirty="0" err="1">
                <a:latin typeface="Tilda Sans" panose="020B0502020204020303" pitchFamily="34" charset="0"/>
              </a:rPr>
              <a:t>Graph</a:t>
            </a:r>
            <a:r>
              <a:rPr lang="pt-PT" sz="2000" dirty="0">
                <a:latin typeface="Tilda Sans" panose="020B0502020204020303" pitchFamily="34" charset="0"/>
              </a:rPr>
              <a:t>, assim como a sua complexidade temporal associada</a:t>
            </a:r>
          </a:p>
          <a:p>
            <a:pPr marL="0" indent="0">
              <a:buNone/>
            </a:pPr>
            <a:endParaRPr lang="pt-PT" sz="2000" dirty="0">
              <a:latin typeface="Tilda Sans" panose="020B0502020204020303" pitchFamily="34" charset="0"/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2B9AD018-822E-49C9-8560-F35AF4812D06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Documentação do Código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32D745F-3831-42DB-ACF8-7C49A2F151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964" b="7232"/>
          <a:stretch/>
        </p:blipFill>
        <p:spPr>
          <a:xfrm>
            <a:off x="730249" y="4699039"/>
            <a:ext cx="4922378" cy="144455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27CBA9F6-528A-4120-BA52-7C315B34FA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1376"/>
          <a:stretch/>
        </p:blipFill>
        <p:spPr>
          <a:xfrm>
            <a:off x="6096000" y="4366901"/>
            <a:ext cx="4834129" cy="210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4527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C7FFF11-5276-4E7D-8DB1-3F95B22B2B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1871" y="1828800"/>
            <a:ext cx="8830711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000" dirty="0">
                <a:latin typeface="Tilda Sans" panose="020B0502020204020303" pitchFamily="34" charset="0"/>
              </a:rPr>
              <a:t>	Já no trabalho anterior, um dos aspetos que consideramos mais importantes foi a organização dos menus e a forma como os dados são apresentados ao utilizador, uma vez que o objetivo é criar um sistema que além de conseguir realizar algumas operações ou pesquisas, seja intuitivo e fácil de usar do ponto de vista de alguém sem grande experiência.</a:t>
            </a:r>
          </a:p>
          <a:p>
            <a:pPr marL="0" indent="0">
              <a:buNone/>
            </a:pPr>
            <a:r>
              <a:rPr lang="pt-PT" sz="2000" dirty="0">
                <a:latin typeface="Tilda Sans" panose="020B0502020204020303" pitchFamily="34" charset="0"/>
              </a:rPr>
              <a:t>	Neste trabalho, decidimos focar ainda mais em melhorar a forma como é feito o input e o output de informação e achamos que o resultado é bastante proveitoso. Os resultados são apresentados com uma boa formatação e isso, aliado à rapidez da maioria das operações permite que o uso do sistema de gestão de voos que criamos seja bastante fluida, mesmo com um </a:t>
            </a:r>
            <a:r>
              <a:rPr lang="pt-PT" sz="2000" dirty="0" err="1">
                <a:latin typeface="Tilda Sans" panose="020B0502020204020303" pitchFamily="34" charset="0"/>
              </a:rPr>
              <a:t>dataset</a:t>
            </a:r>
            <a:r>
              <a:rPr lang="pt-PT" sz="2000" dirty="0">
                <a:latin typeface="Tilda Sans" panose="020B0502020204020303" pitchFamily="34" charset="0"/>
              </a:rPr>
              <a:t> tão grande como o que nos foi fornecido.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2B9AD018-822E-49C9-8560-F35AF4812D06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Destaque de Funcionalidades</a:t>
            </a:r>
          </a:p>
        </p:txBody>
      </p:sp>
    </p:spTree>
    <p:extLst>
      <p:ext uri="{BB962C8B-B14F-4D97-AF65-F5344CB8AC3E}">
        <p14:creationId xmlns:p14="http://schemas.microsoft.com/office/powerpoint/2010/main" val="1339583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C7FFF11-5276-4E7D-8DB1-3F95B22B2B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76472" y="1572426"/>
            <a:ext cx="8830711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sz="2100" dirty="0">
                <a:latin typeface="Tilda Sans" panose="020B0502020204020303" pitchFamily="34" charset="0"/>
              </a:rPr>
              <a:t>	</a:t>
            </a:r>
            <a:r>
              <a:rPr lang="pt-PT" dirty="0">
                <a:latin typeface="Tilda Sans" panose="020B0502020204020303" pitchFamily="34" charset="0"/>
              </a:rPr>
              <a:t>Em conclusão, podemos dizer que a realização deste projeto foi muito útil pois permitiu-nos consolidar os conhecimentos todos das aulas de Algoritmos e Estruturas de Dados, assim como trabalhar com as estruturas de dados e algoritmos já lecionados de uma maneira mais prática e aplicada à vida real.</a:t>
            </a:r>
          </a:p>
          <a:p>
            <a:pPr marL="0" indent="0">
              <a:buNone/>
            </a:pPr>
            <a:r>
              <a:rPr lang="pt-PT" dirty="0">
                <a:latin typeface="Tilda Sans" panose="020B0502020204020303" pitchFamily="34" charset="0"/>
              </a:rPr>
              <a:t>	Por ser um projeto de maior dimensão, a dificuldade é claramente um pouco maior do que os exercícios semanais, mas mesmo assim consideramo-nos bastante satisfeitos com o resultado final que apresentamos, embora tenhamos enfrentado algumas dificuldades (nomeadamente, na pesquisa do melhor voo recorrendo a filtros e várias opções em conjunto).</a:t>
            </a:r>
          </a:p>
          <a:p>
            <a:pPr marL="0" indent="0">
              <a:buNone/>
            </a:pPr>
            <a:r>
              <a:rPr lang="pt-PT" dirty="0">
                <a:latin typeface="Tilda Sans" panose="020B0502020204020303" pitchFamily="34" charset="0"/>
              </a:rPr>
              <a:t>	No final, a nossa solução tem todas as funcionalidades pedidas e ainda mais algumas implementadas e utiliza as estruturas de dados pedidas mantendo complexidades temporais e tempos de acesso razoáveis. A divisão de tarefas e o esforço de cada elemento do grupo foi adequada.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2B9AD018-822E-49C9-8560-F35AF4812D06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Conclusão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9A68359E-2D1C-4B37-A5A8-799D2B7527BB}"/>
              </a:ext>
            </a:extLst>
          </p:cNvPr>
          <p:cNvSpPr txBox="1">
            <a:spLocks/>
          </p:cNvSpPr>
          <p:nvPr/>
        </p:nvSpPr>
        <p:spPr>
          <a:xfrm>
            <a:off x="7614302" y="5608763"/>
            <a:ext cx="3401226" cy="11427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pt-PT" sz="1600" dirty="0">
                <a:solidFill>
                  <a:schemeClr val="tx1"/>
                </a:solidFill>
                <a:latin typeface="Tilda Sans" panose="020B0502020204020303" pitchFamily="34" charset="0"/>
              </a:rPr>
              <a:t>Turma 01, Grupo 15</a:t>
            </a:r>
          </a:p>
          <a:p>
            <a:pPr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pt-PT" sz="1600" dirty="0">
                <a:solidFill>
                  <a:schemeClr val="tx1"/>
                </a:solidFill>
                <a:latin typeface="Tilda Sans" panose="020B0502020204020303" pitchFamily="34" charset="0"/>
              </a:rPr>
              <a:t>Rafael Teixeira de Magalhães</a:t>
            </a:r>
            <a:br>
              <a:rPr lang="pt-PT" sz="1600" dirty="0">
                <a:solidFill>
                  <a:schemeClr val="tx1"/>
                </a:solidFill>
                <a:latin typeface="Tilda Sans" panose="020B0502020204020303" pitchFamily="34" charset="0"/>
              </a:rPr>
            </a:br>
            <a:r>
              <a:rPr lang="pt-PT" sz="1600" dirty="0">
                <a:solidFill>
                  <a:schemeClr val="tx1"/>
                </a:solidFill>
                <a:latin typeface="Tilda Sans" panose="020B0502020204020303" pitchFamily="34" charset="0"/>
              </a:rPr>
              <a:t>Ricardo de Freitas Oliveira</a:t>
            </a:r>
            <a:br>
              <a:rPr lang="pt-PT" sz="1600" dirty="0">
                <a:solidFill>
                  <a:schemeClr val="tx1"/>
                </a:solidFill>
                <a:latin typeface="Tilda Sans" panose="020B0502020204020303" pitchFamily="34" charset="0"/>
              </a:rPr>
            </a:br>
            <a:r>
              <a:rPr lang="pt-PT" sz="1600" dirty="0">
                <a:solidFill>
                  <a:schemeClr val="tx1"/>
                </a:solidFill>
                <a:latin typeface="Tilda Sans" panose="020B0502020204020303" pitchFamily="34" charset="0"/>
              </a:rPr>
              <a:t>Rodrigo Albergaria Coelho e Silva</a:t>
            </a:r>
          </a:p>
        </p:txBody>
      </p:sp>
    </p:spTree>
    <p:extLst>
      <p:ext uri="{BB962C8B-B14F-4D97-AF65-F5344CB8AC3E}">
        <p14:creationId xmlns:p14="http://schemas.microsoft.com/office/powerpoint/2010/main" val="629299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CBA730-6EB6-4C09-9E11-41EB3F07C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49" y="446445"/>
            <a:ext cx="10058400" cy="999859"/>
          </a:xfrm>
        </p:spPr>
        <p:txBody>
          <a:bodyPr>
            <a:noAutofit/>
          </a:bodyPr>
          <a:lstStyle/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Estruturação do Código</a:t>
            </a:r>
          </a:p>
        </p:txBody>
      </p:sp>
      <p:sp>
        <p:nvSpPr>
          <p:cNvPr id="4" name="Retângulo: Canto Cortado 3">
            <a:extLst>
              <a:ext uri="{FF2B5EF4-FFF2-40B4-BE49-F238E27FC236}">
                <a16:creationId xmlns:a16="http://schemas.microsoft.com/office/drawing/2014/main" id="{050F502C-7210-4426-8FB6-EB7761E52A90}"/>
              </a:ext>
            </a:extLst>
          </p:cNvPr>
          <p:cNvSpPr/>
          <p:nvPr/>
        </p:nvSpPr>
        <p:spPr>
          <a:xfrm>
            <a:off x="2314499" y="2453890"/>
            <a:ext cx="2324456" cy="3128217"/>
          </a:xfrm>
          <a:prstGeom prst="snip1Rect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000" dirty="0">
                <a:latin typeface="Tilda Sans" panose="020B0502020204020303" pitchFamily="34" charset="0"/>
              </a:rPr>
              <a:t>Interface</a:t>
            </a:r>
          </a:p>
          <a:p>
            <a:pPr algn="ctr"/>
            <a:endParaRPr lang="pt-PT" sz="2000" dirty="0">
              <a:latin typeface="Tilda Sans" panose="020B0502020204020303" pitchFamily="34" charset="0"/>
            </a:endParaRPr>
          </a:p>
          <a:p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Apresenta os menus</a:t>
            </a:r>
          </a:p>
          <a:p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Processa as escolhas do utilizador</a:t>
            </a:r>
          </a:p>
          <a:p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Filtra (ligeiramente) os inputs e pede verificações</a:t>
            </a:r>
          </a:p>
          <a:p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Chama as respetivas funções do gestor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87AF5CD-4874-4DD1-A52F-D4CF0F6D464F}"/>
              </a:ext>
            </a:extLst>
          </p:cNvPr>
          <p:cNvSpPr/>
          <p:nvPr/>
        </p:nvSpPr>
        <p:spPr>
          <a:xfrm>
            <a:off x="5394234" y="2051093"/>
            <a:ext cx="2482576" cy="3921529"/>
          </a:xfrm>
          <a:prstGeom prst="rect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000" dirty="0">
                <a:latin typeface="Tilda Sans" panose="020B0502020204020303" pitchFamily="34" charset="0"/>
              </a:rPr>
              <a:t>Manager</a:t>
            </a:r>
          </a:p>
          <a:p>
            <a:pPr algn="ctr"/>
            <a:endParaRPr lang="pt-PT" dirty="0">
              <a:latin typeface="Tilda Sans" panose="020B0502020204020303" pitchFamily="34" charset="0"/>
            </a:endParaRPr>
          </a:p>
          <a:p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Lê e armazena os dados dos ficheiros iniciais (.</a:t>
            </a:r>
            <a:r>
              <a:rPr lang="pt-PT" sz="1600" dirty="0" err="1">
                <a:solidFill>
                  <a:schemeClr val="bg2"/>
                </a:solidFill>
                <a:latin typeface="Tilda Sans" panose="020B0502020204020303" pitchFamily="34" charset="0"/>
              </a:rPr>
              <a:t>csv</a:t>
            </a:r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)</a:t>
            </a:r>
          </a:p>
          <a:p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Interage com as classes </a:t>
            </a:r>
            <a:r>
              <a:rPr lang="pt-PT" sz="1600" i="1" dirty="0" err="1">
                <a:solidFill>
                  <a:schemeClr val="bg2"/>
                </a:solidFill>
                <a:latin typeface="Tilda Sans" panose="020B0502020204020303" pitchFamily="34" charset="0"/>
              </a:rPr>
              <a:t>Airline</a:t>
            </a:r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, </a:t>
            </a:r>
            <a:r>
              <a:rPr lang="pt-PT" sz="1600" i="1" dirty="0" err="1">
                <a:solidFill>
                  <a:schemeClr val="bg2"/>
                </a:solidFill>
                <a:latin typeface="Tilda Sans" panose="020B0502020204020303" pitchFamily="34" charset="0"/>
              </a:rPr>
              <a:t>Airport</a:t>
            </a:r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 (e </a:t>
            </a:r>
            <a:r>
              <a:rPr lang="pt-PT" sz="1600" i="1" dirty="0" err="1">
                <a:solidFill>
                  <a:schemeClr val="bg2"/>
                </a:solidFill>
                <a:latin typeface="Tilda Sans" panose="020B0502020204020303" pitchFamily="34" charset="0"/>
              </a:rPr>
              <a:t>Coordinate</a:t>
            </a:r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) e </a:t>
            </a:r>
            <a:r>
              <a:rPr lang="pt-PT" sz="1600" dirty="0" err="1">
                <a:solidFill>
                  <a:schemeClr val="bg2"/>
                </a:solidFill>
                <a:latin typeface="Tilda Sans" panose="020B0502020204020303" pitchFamily="34" charset="0"/>
              </a:rPr>
              <a:t>Graph</a:t>
            </a:r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/</a:t>
            </a:r>
            <a:r>
              <a:rPr lang="pt-PT" sz="1600" dirty="0" err="1">
                <a:solidFill>
                  <a:schemeClr val="bg2"/>
                </a:solidFill>
                <a:latin typeface="Tilda Sans" panose="020B0502020204020303" pitchFamily="34" charset="0"/>
              </a:rPr>
              <a:t>Vertex</a:t>
            </a:r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/</a:t>
            </a:r>
            <a:r>
              <a:rPr lang="pt-PT" sz="1600" dirty="0" err="1">
                <a:solidFill>
                  <a:schemeClr val="bg2"/>
                </a:solidFill>
                <a:latin typeface="Tilda Sans" panose="020B0502020204020303" pitchFamily="34" charset="0"/>
              </a:rPr>
              <a:t>Edge</a:t>
            </a:r>
            <a:endParaRPr lang="pt-PT" sz="1600" dirty="0">
              <a:solidFill>
                <a:schemeClr val="bg2"/>
              </a:solidFill>
              <a:latin typeface="Tilda Sans" panose="020B0502020204020303" pitchFamily="34" charset="0"/>
            </a:endParaRPr>
          </a:p>
          <a:p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Recebe as chamadas do gestor, verifica os inputs e realiza as operações pedidas, mostrando o output</a:t>
            </a:r>
          </a:p>
        </p:txBody>
      </p:sp>
      <p:sp>
        <p:nvSpPr>
          <p:cNvPr id="6" name="Retângulo: Cantos Superiores Cortados 5">
            <a:extLst>
              <a:ext uri="{FF2B5EF4-FFF2-40B4-BE49-F238E27FC236}">
                <a16:creationId xmlns:a16="http://schemas.microsoft.com/office/drawing/2014/main" id="{C228E4B2-50EE-4D5F-892E-674F7E2D1C95}"/>
              </a:ext>
            </a:extLst>
          </p:cNvPr>
          <p:cNvSpPr/>
          <p:nvPr/>
        </p:nvSpPr>
        <p:spPr>
          <a:xfrm>
            <a:off x="9065595" y="761102"/>
            <a:ext cx="1550555" cy="757092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000" dirty="0" err="1">
                <a:latin typeface="Tilda Sans" panose="020B0502020204020303" pitchFamily="34" charset="0"/>
              </a:rPr>
              <a:t>Coordinate</a:t>
            </a:r>
            <a:endParaRPr lang="pt-PT" sz="2000" dirty="0">
              <a:latin typeface="Tilda Sans" panose="020B0502020204020303" pitchFamily="34" charset="0"/>
            </a:endParaRPr>
          </a:p>
        </p:txBody>
      </p:sp>
      <p:sp>
        <p:nvSpPr>
          <p:cNvPr id="7" name="Retângulo: Cantos Superiores Cortados 6">
            <a:extLst>
              <a:ext uri="{FF2B5EF4-FFF2-40B4-BE49-F238E27FC236}">
                <a16:creationId xmlns:a16="http://schemas.microsoft.com/office/drawing/2014/main" id="{E7929ED9-3758-4D53-8228-EDAC1CE89086}"/>
              </a:ext>
            </a:extLst>
          </p:cNvPr>
          <p:cNvSpPr/>
          <p:nvPr/>
        </p:nvSpPr>
        <p:spPr>
          <a:xfrm>
            <a:off x="8902060" y="2051093"/>
            <a:ext cx="1786070" cy="1084301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000" dirty="0" err="1">
                <a:latin typeface="Tilda Sans" panose="020B0502020204020303" pitchFamily="34" charset="0"/>
              </a:rPr>
              <a:t>Airport</a:t>
            </a:r>
            <a:endParaRPr lang="pt-PT" sz="1400" dirty="0">
              <a:latin typeface="Tilda Sans" panose="020B0502020204020303" pitchFamily="34" charset="0"/>
            </a:endParaRPr>
          </a:p>
          <a:p>
            <a:pPr algn="ctr"/>
            <a:endParaRPr lang="pt-PT" sz="800" dirty="0">
              <a:latin typeface="Tilda Sans" panose="020B0502020204020303" pitchFamily="34" charset="0"/>
            </a:endParaRPr>
          </a:p>
          <a:p>
            <a:pPr algn="ctr"/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Associada a </a:t>
            </a:r>
            <a:r>
              <a:rPr lang="pt-PT" sz="1600" dirty="0" err="1">
                <a:solidFill>
                  <a:schemeClr val="bg2"/>
                </a:solidFill>
                <a:latin typeface="Tilda Sans" panose="020B0502020204020303" pitchFamily="34" charset="0"/>
              </a:rPr>
              <a:t>Coordinate</a:t>
            </a:r>
            <a:endParaRPr lang="pt-PT" sz="1600" dirty="0">
              <a:solidFill>
                <a:schemeClr val="bg2"/>
              </a:solidFill>
              <a:latin typeface="Tilda Sans" panose="020B0502020204020303" pitchFamily="34" charset="0"/>
            </a:endParaRPr>
          </a:p>
        </p:txBody>
      </p:sp>
      <p:sp>
        <p:nvSpPr>
          <p:cNvPr id="10" name="Retângulo: Cantos Diagonais Cortados 9">
            <a:extLst>
              <a:ext uri="{FF2B5EF4-FFF2-40B4-BE49-F238E27FC236}">
                <a16:creationId xmlns:a16="http://schemas.microsoft.com/office/drawing/2014/main" id="{6F9A7AC2-6B6D-480F-80CE-9B118769BD93}"/>
              </a:ext>
            </a:extLst>
          </p:cNvPr>
          <p:cNvSpPr/>
          <p:nvPr/>
        </p:nvSpPr>
        <p:spPr>
          <a:xfrm>
            <a:off x="230880" y="3511950"/>
            <a:ext cx="1478280" cy="999858"/>
          </a:xfrm>
          <a:prstGeom prst="snip2DiagRect">
            <a:avLst/>
          </a:prstGeom>
          <a:solidFill>
            <a:schemeClr val="accent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000" dirty="0" err="1">
                <a:latin typeface="Tilda Sans" panose="020B0502020204020303" pitchFamily="34" charset="0"/>
              </a:rPr>
              <a:t>main</a:t>
            </a:r>
            <a:endParaRPr lang="pt-PT" sz="2000" dirty="0">
              <a:latin typeface="Tilda Sans" panose="020B0502020204020303" pitchFamily="34" charset="0"/>
            </a:endParaRPr>
          </a:p>
          <a:p>
            <a:pPr algn="ctr"/>
            <a:r>
              <a:rPr lang="pt-PT" sz="1600" dirty="0">
                <a:solidFill>
                  <a:schemeClr val="bg2"/>
                </a:solidFill>
                <a:latin typeface="Tilda Sans" panose="020B0502020204020303" pitchFamily="34" charset="0"/>
              </a:rPr>
              <a:t>Ciclo geral da execução</a:t>
            </a:r>
          </a:p>
        </p:txBody>
      </p:sp>
      <p:sp>
        <p:nvSpPr>
          <p:cNvPr id="13" name="Seta: Para a Direita 12">
            <a:extLst>
              <a:ext uri="{FF2B5EF4-FFF2-40B4-BE49-F238E27FC236}">
                <a16:creationId xmlns:a16="http://schemas.microsoft.com/office/drawing/2014/main" id="{F4AC9F20-1FEE-4776-8F05-9AE47D9B9BD1}"/>
              </a:ext>
            </a:extLst>
          </p:cNvPr>
          <p:cNvSpPr/>
          <p:nvPr/>
        </p:nvSpPr>
        <p:spPr>
          <a:xfrm>
            <a:off x="1816899" y="3827880"/>
            <a:ext cx="404502" cy="343801"/>
          </a:xfrm>
          <a:prstGeom prst="rightArrow">
            <a:avLst/>
          </a:prstGeom>
          <a:solidFill>
            <a:schemeClr val="bg2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Seta: Bidirecional 13">
            <a:extLst>
              <a:ext uri="{FF2B5EF4-FFF2-40B4-BE49-F238E27FC236}">
                <a16:creationId xmlns:a16="http://schemas.microsoft.com/office/drawing/2014/main" id="{3B6EA176-E70E-46EC-ACFD-1C5640B6B942}"/>
              </a:ext>
            </a:extLst>
          </p:cNvPr>
          <p:cNvSpPr/>
          <p:nvPr/>
        </p:nvSpPr>
        <p:spPr>
          <a:xfrm>
            <a:off x="4726261" y="3841069"/>
            <a:ext cx="580677" cy="328967"/>
          </a:xfrm>
          <a:prstGeom prst="leftRightArrow">
            <a:avLst/>
          </a:prstGeom>
          <a:solidFill>
            <a:schemeClr val="bg2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9" name="Seta: Bidirecional 18">
            <a:extLst>
              <a:ext uri="{FF2B5EF4-FFF2-40B4-BE49-F238E27FC236}">
                <a16:creationId xmlns:a16="http://schemas.microsoft.com/office/drawing/2014/main" id="{FD8C4458-861F-4E2A-8125-1B44EDBED68F}"/>
              </a:ext>
            </a:extLst>
          </p:cNvPr>
          <p:cNvSpPr/>
          <p:nvPr/>
        </p:nvSpPr>
        <p:spPr>
          <a:xfrm>
            <a:off x="7964106" y="2453890"/>
            <a:ext cx="896417" cy="328967"/>
          </a:xfrm>
          <a:prstGeom prst="leftRightArrow">
            <a:avLst/>
          </a:prstGeom>
          <a:solidFill>
            <a:schemeClr val="bg2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1" name="Seta: Para a Direita 20">
            <a:extLst>
              <a:ext uri="{FF2B5EF4-FFF2-40B4-BE49-F238E27FC236}">
                <a16:creationId xmlns:a16="http://schemas.microsoft.com/office/drawing/2014/main" id="{DC4903E4-27D1-4D09-821D-D1A814AA4C81}"/>
              </a:ext>
            </a:extLst>
          </p:cNvPr>
          <p:cNvSpPr/>
          <p:nvPr/>
        </p:nvSpPr>
        <p:spPr>
          <a:xfrm rot="16200000">
            <a:off x="9618063" y="1619539"/>
            <a:ext cx="404502" cy="343801"/>
          </a:xfrm>
          <a:prstGeom prst="rightArrow">
            <a:avLst/>
          </a:prstGeom>
          <a:solidFill>
            <a:schemeClr val="bg2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7" name="Retângulo: Cantos Superiores Cortados 26">
            <a:extLst>
              <a:ext uri="{FF2B5EF4-FFF2-40B4-BE49-F238E27FC236}">
                <a16:creationId xmlns:a16="http://schemas.microsoft.com/office/drawing/2014/main" id="{3A244D0B-8986-48B4-9C5F-C0D426FEE82D}"/>
              </a:ext>
            </a:extLst>
          </p:cNvPr>
          <p:cNvSpPr/>
          <p:nvPr/>
        </p:nvSpPr>
        <p:spPr>
          <a:xfrm>
            <a:off x="8699619" y="3676119"/>
            <a:ext cx="2298817" cy="1153747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000" dirty="0" err="1">
                <a:latin typeface="Tilda Sans" panose="020B0502020204020303" pitchFamily="34" charset="0"/>
              </a:rPr>
              <a:t>Graph</a:t>
            </a:r>
            <a:endParaRPr lang="pt-PT" sz="1400" dirty="0">
              <a:latin typeface="Tilda Sans" panose="020B0502020204020303" pitchFamily="34" charset="0"/>
            </a:endParaRPr>
          </a:p>
          <a:p>
            <a:pPr algn="ctr"/>
            <a:endParaRPr lang="pt-PT" sz="800" dirty="0">
              <a:latin typeface="Hattori Hanzo" panose="02000506020000020003" pitchFamily="50" charset="0"/>
            </a:endParaRPr>
          </a:p>
          <a:p>
            <a:pPr algn="ctr"/>
            <a:r>
              <a:rPr lang="pt-PT" sz="1600" dirty="0">
                <a:solidFill>
                  <a:schemeClr val="bg2"/>
                </a:solidFill>
                <a:latin typeface="Hattori Hanzo" panose="02000506020000020003" pitchFamily="50" charset="0"/>
              </a:rPr>
              <a:t>Definição da estrutura de dados (usada nas aulas)</a:t>
            </a:r>
          </a:p>
        </p:txBody>
      </p:sp>
      <p:sp>
        <p:nvSpPr>
          <p:cNvPr id="28" name="Seta: Bidirecional 27">
            <a:extLst>
              <a:ext uri="{FF2B5EF4-FFF2-40B4-BE49-F238E27FC236}">
                <a16:creationId xmlns:a16="http://schemas.microsoft.com/office/drawing/2014/main" id="{8F1E6A35-BC4C-480B-92E7-DFC1E87884C9}"/>
              </a:ext>
            </a:extLst>
          </p:cNvPr>
          <p:cNvSpPr/>
          <p:nvPr/>
        </p:nvSpPr>
        <p:spPr>
          <a:xfrm>
            <a:off x="7964106" y="3994474"/>
            <a:ext cx="667982" cy="328967"/>
          </a:xfrm>
          <a:prstGeom prst="leftRightArrow">
            <a:avLst/>
          </a:prstGeom>
          <a:solidFill>
            <a:schemeClr val="bg2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9" name="Seta: Para a Direita 28">
            <a:extLst>
              <a:ext uri="{FF2B5EF4-FFF2-40B4-BE49-F238E27FC236}">
                <a16:creationId xmlns:a16="http://schemas.microsoft.com/office/drawing/2014/main" id="{F6117953-D3AB-43BB-AAC3-389D72FAA9A6}"/>
              </a:ext>
            </a:extLst>
          </p:cNvPr>
          <p:cNvSpPr/>
          <p:nvPr/>
        </p:nvSpPr>
        <p:spPr>
          <a:xfrm rot="16200000">
            <a:off x="9638622" y="3219945"/>
            <a:ext cx="404502" cy="343801"/>
          </a:xfrm>
          <a:prstGeom prst="rightArrow">
            <a:avLst/>
          </a:prstGeom>
          <a:solidFill>
            <a:schemeClr val="bg2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0" name="Retângulo: Cantos Superiores Cortados 29">
            <a:extLst>
              <a:ext uri="{FF2B5EF4-FFF2-40B4-BE49-F238E27FC236}">
                <a16:creationId xmlns:a16="http://schemas.microsoft.com/office/drawing/2014/main" id="{7091C0D7-8B1E-4D94-ABE1-45860761AB9F}"/>
              </a:ext>
            </a:extLst>
          </p:cNvPr>
          <p:cNvSpPr/>
          <p:nvPr/>
        </p:nvSpPr>
        <p:spPr>
          <a:xfrm>
            <a:off x="9050444" y="5369356"/>
            <a:ext cx="1550555" cy="757092"/>
          </a:xfrm>
          <a:prstGeom prst="snip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2000" dirty="0" err="1">
                <a:latin typeface="Tilda Sans" panose="020B0502020204020303" pitchFamily="34" charset="0"/>
              </a:rPr>
              <a:t>Airline</a:t>
            </a:r>
            <a:endParaRPr lang="pt-PT" sz="2000" dirty="0">
              <a:latin typeface="Tilda Sans" panose="020B0502020204020303" pitchFamily="34" charset="0"/>
            </a:endParaRPr>
          </a:p>
        </p:txBody>
      </p:sp>
      <p:sp>
        <p:nvSpPr>
          <p:cNvPr id="31" name="Seta: Bidirecional 30">
            <a:extLst>
              <a:ext uri="{FF2B5EF4-FFF2-40B4-BE49-F238E27FC236}">
                <a16:creationId xmlns:a16="http://schemas.microsoft.com/office/drawing/2014/main" id="{F5380D9A-B107-428A-BABC-580C36F422DC}"/>
              </a:ext>
            </a:extLst>
          </p:cNvPr>
          <p:cNvSpPr/>
          <p:nvPr/>
        </p:nvSpPr>
        <p:spPr>
          <a:xfrm>
            <a:off x="7964105" y="5549234"/>
            <a:ext cx="989021" cy="328967"/>
          </a:xfrm>
          <a:prstGeom prst="leftRightArrow">
            <a:avLst/>
          </a:prstGeom>
          <a:solidFill>
            <a:schemeClr val="bg2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5429B958-BC94-40A7-8B9B-6524AE5861F2}"/>
              </a:ext>
            </a:extLst>
          </p:cNvPr>
          <p:cNvSpPr txBox="1"/>
          <p:nvPr/>
        </p:nvSpPr>
        <p:spPr>
          <a:xfrm>
            <a:off x="74118" y="4533813"/>
            <a:ext cx="1786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(main.cpp)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BC7D3D8A-DB83-4CF4-9F36-AF27FF34FA76}"/>
              </a:ext>
            </a:extLst>
          </p:cNvPr>
          <p:cNvSpPr txBox="1"/>
          <p:nvPr/>
        </p:nvSpPr>
        <p:spPr>
          <a:xfrm>
            <a:off x="2583691" y="5582108"/>
            <a:ext cx="1786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(Interface.[</a:t>
            </a:r>
            <a:r>
              <a:rPr lang="pt-PT" sz="1400" dirty="0" err="1">
                <a:solidFill>
                  <a:schemeClr val="tx2"/>
                </a:solidFill>
                <a:latin typeface="Tilda Sans" panose="020B0502020204020303" pitchFamily="34" charset="0"/>
              </a:rPr>
              <a:t>cpp</a:t>
            </a:r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/h])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1364DC8-4A22-4355-A7CB-4831FC3D0BEC}"/>
              </a:ext>
            </a:extLst>
          </p:cNvPr>
          <p:cNvSpPr txBox="1"/>
          <p:nvPr/>
        </p:nvSpPr>
        <p:spPr>
          <a:xfrm>
            <a:off x="5780788" y="5972622"/>
            <a:ext cx="1786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(Manager.[</a:t>
            </a:r>
            <a:r>
              <a:rPr lang="pt-PT" sz="1400" dirty="0" err="1">
                <a:solidFill>
                  <a:schemeClr val="tx2"/>
                </a:solidFill>
                <a:latin typeface="Tilda Sans" panose="020B0502020204020303" pitchFamily="34" charset="0"/>
              </a:rPr>
              <a:t>cpp</a:t>
            </a:r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/h])</a:t>
            </a:r>
          </a:p>
        </p:txBody>
      </p:sp>
      <p:sp>
        <p:nvSpPr>
          <p:cNvPr id="23" name="Seta: Para a Direita 22">
            <a:extLst>
              <a:ext uri="{FF2B5EF4-FFF2-40B4-BE49-F238E27FC236}">
                <a16:creationId xmlns:a16="http://schemas.microsoft.com/office/drawing/2014/main" id="{1AA80FC3-922D-4BBA-94FC-6EC7668CCFDB}"/>
              </a:ext>
            </a:extLst>
          </p:cNvPr>
          <p:cNvSpPr/>
          <p:nvPr/>
        </p:nvSpPr>
        <p:spPr>
          <a:xfrm rot="5400000">
            <a:off x="9618063" y="4927680"/>
            <a:ext cx="404502" cy="343801"/>
          </a:xfrm>
          <a:prstGeom prst="rightArrow">
            <a:avLst/>
          </a:prstGeom>
          <a:solidFill>
            <a:schemeClr val="bg2"/>
          </a:solid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DAA2FAC-FDC1-4299-B497-25F75BE71198}"/>
              </a:ext>
            </a:extLst>
          </p:cNvPr>
          <p:cNvSpPr txBox="1"/>
          <p:nvPr/>
        </p:nvSpPr>
        <p:spPr>
          <a:xfrm>
            <a:off x="8953127" y="454686"/>
            <a:ext cx="1786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(</a:t>
            </a:r>
            <a:r>
              <a:rPr lang="pt-PT" sz="1400" dirty="0" err="1">
                <a:solidFill>
                  <a:schemeClr val="tx2"/>
                </a:solidFill>
                <a:latin typeface="Tilda Sans" panose="020B0502020204020303" pitchFamily="34" charset="0"/>
              </a:rPr>
              <a:t>Coordinate</a:t>
            </a:r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.[</a:t>
            </a:r>
            <a:r>
              <a:rPr lang="pt-PT" sz="1400" dirty="0" err="1">
                <a:solidFill>
                  <a:schemeClr val="tx2"/>
                </a:solidFill>
                <a:latin typeface="Tilda Sans" panose="020B0502020204020303" pitchFamily="34" charset="0"/>
              </a:rPr>
              <a:t>cpp</a:t>
            </a:r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/h])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6DC6422A-30F2-47DF-AA73-CADEFCC0E834}"/>
              </a:ext>
            </a:extLst>
          </p:cNvPr>
          <p:cNvSpPr txBox="1"/>
          <p:nvPr/>
        </p:nvSpPr>
        <p:spPr>
          <a:xfrm>
            <a:off x="9968067" y="3116419"/>
            <a:ext cx="1786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(</a:t>
            </a:r>
            <a:r>
              <a:rPr lang="pt-PT" sz="1400" dirty="0" err="1">
                <a:solidFill>
                  <a:schemeClr val="tx2"/>
                </a:solidFill>
                <a:latin typeface="Tilda Sans" panose="020B0502020204020303" pitchFamily="34" charset="0"/>
              </a:rPr>
              <a:t>Airport</a:t>
            </a:r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.[</a:t>
            </a:r>
            <a:r>
              <a:rPr lang="pt-PT" sz="1400" dirty="0" err="1">
                <a:solidFill>
                  <a:schemeClr val="tx2"/>
                </a:solidFill>
                <a:latin typeface="Tilda Sans" panose="020B0502020204020303" pitchFamily="34" charset="0"/>
              </a:rPr>
              <a:t>cpp</a:t>
            </a:r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/h])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A09779F5-C159-47DC-A327-33818478D388}"/>
              </a:ext>
            </a:extLst>
          </p:cNvPr>
          <p:cNvSpPr txBox="1"/>
          <p:nvPr/>
        </p:nvSpPr>
        <p:spPr>
          <a:xfrm>
            <a:off x="10012774" y="4840503"/>
            <a:ext cx="1786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(</a:t>
            </a:r>
            <a:r>
              <a:rPr lang="pt-PT" sz="1400" dirty="0" err="1">
                <a:solidFill>
                  <a:schemeClr val="tx2"/>
                </a:solidFill>
                <a:latin typeface="Tilda Sans" panose="020B0502020204020303" pitchFamily="34" charset="0"/>
              </a:rPr>
              <a:t>Graph.h</a:t>
            </a:r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)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98EA5E7F-9BEE-460A-A709-7AA557A478BB}"/>
              </a:ext>
            </a:extLst>
          </p:cNvPr>
          <p:cNvSpPr txBox="1"/>
          <p:nvPr/>
        </p:nvSpPr>
        <p:spPr>
          <a:xfrm>
            <a:off x="8927278" y="6134107"/>
            <a:ext cx="1786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(</a:t>
            </a:r>
            <a:r>
              <a:rPr lang="pt-PT" sz="1400" dirty="0" err="1">
                <a:solidFill>
                  <a:schemeClr val="tx2"/>
                </a:solidFill>
                <a:latin typeface="Tilda Sans" panose="020B0502020204020303" pitchFamily="34" charset="0"/>
              </a:rPr>
              <a:t>Airline</a:t>
            </a:r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.[</a:t>
            </a:r>
            <a:r>
              <a:rPr lang="pt-PT" sz="1400" dirty="0" err="1">
                <a:solidFill>
                  <a:schemeClr val="tx2"/>
                </a:solidFill>
                <a:latin typeface="Tilda Sans" panose="020B0502020204020303" pitchFamily="34" charset="0"/>
              </a:rPr>
              <a:t>cpp</a:t>
            </a:r>
            <a:r>
              <a:rPr lang="pt-PT" sz="1400" dirty="0">
                <a:solidFill>
                  <a:schemeClr val="tx2"/>
                </a:solidFill>
                <a:latin typeface="Tilda Sans" panose="020B0502020204020303" pitchFamily="34" charset="0"/>
              </a:rPr>
              <a:t>/h])</a:t>
            </a:r>
          </a:p>
        </p:txBody>
      </p:sp>
    </p:spTree>
    <p:extLst>
      <p:ext uri="{BB962C8B-B14F-4D97-AF65-F5344CB8AC3E}">
        <p14:creationId xmlns:p14="http://schemas.microsoft.com/office/powerpoint/2010/main" val="787591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A534F80-6F12-4483-8FE4-DF60F433C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8045" y="1672912"/>
            <a:ext cx="5161660" cy="4738644"/>
          </a:xfrm>
        </p:spPr>
        <p:txBody>
          <a:bodyPr>
            <a:normAutofit/>
          </a:bodyPr>
          <a:lstStyle/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dirty="0">
                <a:latin typeface="Tilda Sans" panose="020B0502020204020303" pitchFamily="34" charset="0"/>
              </a:rPr>
              <a:t>  Baseado no ficheiro usado nas aulas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dirty="0">
                <a:latin typeface="Tilda Sans" panose="020B0502020204020303" pitchFamily="34" charset="0"/>
              </a:rPr>
              <a:t>  Classes de </a:t>
            </a:r>
            <a:r>
              <a:rPr lang="pt-PT" dirty="0" err="1">
                <a:latin typeface="Tilda Sans" panose="020B0502020204020303" pitchFamily="34" charset="0"/>
              </a:rPr>
              <a:t>Graph</a:t>
            </a:r>
            <a:r>
              <a:rPr lang="pt-PT" dirty="0">
                <a:latin typeface="Tilda Sans" panose="020B0502020204020303" pitchFamily="34" charset="0"/>
              </a:rPr>
              <a:t>, </a:t>
            </a:r>
            <a:r>
              <a:rPr lang="pt-PT" dirty="0" err="1">
                <a:latin typeface="Tilda Sans" panose="020B0502020204020303" pitchFamily="34" charset="0"/>
              </a:rPr>
              <a:t>Edge</a:t>
            </a:r>
            <a:r>
              <a:rPr lang="pt-PT" dirty="0">
                <a:latin typeface="Tilda Sans" panose="020B0502020204020303" pitchFamily="34" charset="0"/>
              </a:rPr>
              <a:t> e </a:t>
            </a:r>
            <a:r>
              <a:rPr lang="pt-PT" dirty="0" err="1">
                <a:latin typeface="Tilda Sans" panose="020B0502020204020303" pitchFamily="34" charset="0"/>
              </a:rPr>
              <a:t>Vertex</a:t>
            </a:r>
            <a:r>
              <a:rPr lang="pt-PT" dirty="0">
                <a:latin typeface="Tilda Sans" panose="020B0502020204020303" pitchFamily="34" charset="0"/>
              </a:rPr>
              <a:t> mantém o seu aspeto geral, apenas com ligeiras alterações</a:t>
            </a:r>
          </a:p>
          <a:p>
            <a:pPr lvl="1">
              <a:buSzPct val="60000"/>
              <a:buFont typeface="Wingdings" panose="05000000000000000000" pitchFamily="2" charset="2"/>
              <a:buChar char="v"/>
            </a:pPr>
            <a:r>
              <a:rPr lang="pt-PT" dirty="0">
                <a:latin typeface="Tilda Sans" panose="020B0502020204020303" pitchFamily="34" charset="0"/>
              </a:rPr>
              <a:t>Alterações na função </a:t>
            </a:r>
            <a:r>
              <a:rPr lang="pt-PT" dirty="0" err="1">
                <a:latin typeface="Tilda Sans" panose="020B0502020204020303" pitchFamily="34" charset="0"/>
              </a:rPr>
              <a:t>Graph</a:t>
            </a:r>
            <a:r>
              <a:rPr lang="pt-PT" dirty="0">
                <a:latin typeface="Tilda Sans" panose="020B0502020204020303" pitchFamily="34" charset="0"/>
              </a:rPr>
              <a:t>:</a:t>
            </a:r>
          </a:p>
          <a:p>
            <a:pPr lvl="2">
              <a:buSzPct val="60000"/>
              <a:buFont typeface="Arial" panose="020B0604020202020204" pitchFamily="34" charset="0"/>
              <a:buChar char="•"/>
            </a:pPr>
            <a:r>
              <a:rPr lang="pt-PT" dirty="0">
                <a:latin typeface="Tilda Sans" panose="020B0502020204020303" pitchFamily="34" charset="0"/>
              </a:rPr>
              <a:t>Algoritmos para calcular o diâmetro e os pontos de articulação do grafo (assim como funções auxiliares para os mesmo algoritmos)</a:t>
            </a:r>
          </a:p>
          <a:p>
            <a:pPr lvl="1">
              <a:buSzPct val="60000"/>
              <a:buFont typeface="Wingdings" panose="05000000000000000000" pitchFamily="2" charset="2"/>
              <a:buChar char="v"/>
            </a:pPr>
            <a:r>
              <a:rPr lang="pt-PT" dirty="0">
                <a:latin typeface="Tilda Sans" panose="020B0502020204020303" pitchFamily="34" charset="0"/>
              </a:rPr>
              <a:t>Alterações na função </a:t>
            </a:r>
            <a:r>
              <a:rPr lang="pt-PT" dirty="0" err="1">
                <a:latin typeface="Tilda Sans" panose="020B0502020204020303" pitchFamily="34" charset="0"/>
              </a:rPr>
              <a:t>Edge</a:t>
            </a:r>
            <a:r>
              <a:rPr lang="pt-PT" dirty="0">
                <a:latin typeface="Tilda Sans" panose="020B0502020204020303" pitchFamily="34" charset="0"/>
              </a:rPr>
              <a:t>:</a:t>
            </a:r>
          </a:p>
          <a:p>
            <a:pPr lvl="2">
              <a:buSzPct val="60000"/>
              <a:buFont typeface="Arial" panose="020B0604020202020204" pitchFamily="34" charset="0"/>
              <a:buChar char="•"/>
            </a:pPr>
            <a:r>
              <a:rPr lang="pt-PT" dirty="0">
                <a:latin typeface="Tilda Sans" panose="020B0502020204020303" pitchFamily="34" charset="0"/>
              </a:rPr>
              <a:t>Variáveis </a:t>
            </a:r>
            <a:r>
              <a:rPr lang="pt-PT" dirty="0" err="1">
                <a:latin typeface="Tilda Sans" panose="020B0502020204020303" pitchFamily="34" charset="0"/>
              </a:rPr>
              <a:t>weight</a:t>
            </a:r>
            <a:r>
              <a:rPr lang="pt-PT" dirty="0">
                <a:latin typeface="Tilda Sans" panose="020B0502020204020303" pitchFamily="34" charset="0"/>
              </a:rPr>
              <a:t> (</a:t>
            </a:r>
            <a:r>
              <a:rPr lang="pt-PT" i="1" dirty="0" err="1">
                <a:latin typeface="Tilda Sans" panose="020B0502020204020303" pitchFamily="34" charset="0"/>
              </a:rPr>
              <a:t>double</a:t>
            </a:r>
            <a:r>
              <a:rPr lang="pt-PT" dirty="0">
                <a:latin typeface="Tilda Sans" panose="020B0502020204020303" pitchFamily="34" charset="0"/>
              </a:rPr>
              <a:t>) e </a:t>
            </a:r>
            <a:r>
              <a:rPr lang="pt-PT" dirty="0" err="1">
                <a:latin typeface="Tilda Sans" panose="020B0502020204020303" pitchFamily="34" charset="0"/>
              </a:rPr>
              <a:t>info</a:t>
            </a:r>
            <a:r>
              <a:rPr lang="pt-PT" dirty="0">
                <a:latin typeface="Tilda Sans" panose="020B0502020204020303" pitchFamily="34" charset="0"/>
              </a:rPr>
              <a:t> (</a:t>
            </a:r>
            <a:r>
              <a:rPr lang="pt-PT" i="1" dirty="0" err="1">
                <a:latin typeface="Tilda Sans" panose="020B0502020204020303" pitchFamily="34" charset="0"/>
              </a:rPr>
              <a:t>string</a:t>
            </a:r>
            <a:r>
              <a:rPr lang="pt-PT" dirty="0">
                <a:latin typeface="Tilda Sans" panose="020B0502020204020303" pitchFamily="34" charset="0"/>
              </a:rPr>
              <a:t>) que permitem guardar a distância associada ao voo e informação da companhia aérea que o realiza</a:t>
            </a:r>
          </a:p>
          <a:p>
            <a:pPr lvl="1">
              <a:buSzPct val="60000"/>
              <a:buFont typeface="Wingdings" panose="05000000000000000000" pitchFamily="2" charset="2"/>
              <a:buChar char="v"/>
            </a:pPr>
            <a:r>
              <a:rPr lang="pt-PT" dirty="0">
                <a:latin typeface="Tilda Sans" panose="020B0502020204020303" pitchFamily="34" charset="0"/>
              </a:rPr>
              <a:t>Alterações na função </a:t>
            </a:r>
            <a:r>
              <a:rPr lang="pt-PT" dirty="0" err="1">
                <a:latin typeface="Tilda Sans" panose="020B0502020204020303" pitchFamily="34" charset="0"/>
              </a:rPr>
              <a:t>Vertex</a:t>
            </a:r>
            <a:r>
              <a:rPr lang="pt-PT" dirty="0">
                <a:latin typeface="Tilda Sans" panose="020B0502020204020303" pitchFamily="34" charset="0"/>
              </a:rPr>
              <a:t>:</a:t>
            </a:r>
          </a:p>
          <a:p>
            <a:pPr lvl="2">
              <a:buSzPct val="60000"/>
              <a:buFont typeface="Arial" panose="020B0604020202020204" pitchFamily="34" charset="0"/>
              <a:buChar char="•"/>
            </a:pPr>
            <a:r>
              <a:rPr lang="pt-PT" dirty="0">
                <a:latin typeface="Tilda Sans" panose="020B0502020204020303" pitchFamily="34" charset="0"/>
              </a:rPr>
              <a:t>Variáveis </a:t>
            </a:r>
            <a:r>
              <a:rPr lang="pt-PT" dirty="0" err="1">
                <a:latin typeface="Tilda Sans" panose="020B0502020204020303" pitchFamily="34" charset="0"/>
              </a:rPr>
              <a:t>lowest</a:t>
            </a:r>
            <a:r>
              <a:rPr lang="pt-PT" dirty="0">
                <a:latin typeface="Tilda Sans" panose="020B0502020204020303" pitchFamily="34" charset="0"/>
              </a:rPr>
              <a:t>, </a:t>
            </a:r>
            <a:r>
              <a:rPr lang="pt-PT" dirty="0" err="1">
                <a:latin typeface="Tilda Sans" panose="020B0502020204020303" pitchFamily="34" charset="0"/>
              </a:rPr>
              <a:t>visitIndex</a:t>
            </a:r>
            <a:r>
              <a:rPr lang="pt-PT" dirty="0">
                <a:latin typeface="Tilda Sans" panose="020B0502020204020303" pitchFamily="34" charset="0"/>
              </a:rPr>
              <a:t> e auxiliar (</a:t>
            </a:r>
            <a:r>
              <a:rPr lang="pt-PT" i="1" dirty="0" err="1">
                <a:latin typeface="Tilda Sans" panose="020B0502020204020303" pitchFamily="34" charset="0"/>
              </a:rPr>
              <a:t>int</a:t>
            </a:r>
            <a:r>
              <a:rPr lang="pt-PT" dirty="0">
                <a:latin typeface="Tilda Sans" panose="020B0502020204020303" pitchFamily="34" charset="0"/>
              </a:rPr>
              <a:t>) para usar nos algoritmos de diâmetro e pontos de articulação do grafo </a:t>
            </a:r>
          </a:p>
          <a:p>
            <a:pPr lvl="2">
              <a:buSzPct val="60000"/>
              <a:buFont typeface="Arial" panose="020B0604020202020204" pitchFamily="34" charset="0"/>
              <a:buChar char="•"/>
            </a:pPr>
            <a:r>
              <a:rPr lang="pt-PT" dirty="0">
                <a:latin typeface="Tilda Sans" panose="020B0502020204020303" pitchFamily="34" charset="0"/>
              </a:rPr>
              <a:t>Conjunto </a:t>
            </a:r>
            <a:r>
              <a:rPr lang="pt-PT" dirty="0" err="1">
                <a:latin typeface="Tilda Sans" panose="020B0502020204020303" pitchFamily="34" charset="0"/>
              </a:rPr>
              <a:t>parents</a:t>
            </a:r>
            <a:r>
              <a:rPr lang="pt-PT" dirty="0">
                <a:latin typeface="Tilda Sans" panose="020B0502020204020303" pitchFamily="34" charset="0"/>
              </a:rPr>
              <a:t> (</a:t>
            </a:r>
            <a:r>
              <a:rPr lang="pt-PT" i="1" dirty="0" err="1">
                <a:latin typeface="Tilda Sans" panose="020B0502020204020303" pitchFamily="34" charset="0"/>
              </a:rPr>
              <a:t>unordered_set</a:t>
            </a:r>
            <a:r>
              <a:rPr lang="pt-PT" i="1" dirty="0">
                <a:latin typeface="Tilda Sans" panose="020B0502020204020303" pitchFamily="34" charset="0"/>
              </a:rPr>
              <a:t>&lt;</a:t>
            </a:r>
            <a:r>
              <a:rPr lang="pt-PT" i="1" dirty="0" err="1">
                <a:latin typeface="Tilda Sans" panose="020B0502020204020303" pitchFamily="34" charset="0"/>
              </a:rPr>
              <a:t>string</a:t>
            </a:r>
            <a:r>
              <a:rPr lang="pt-PT" i="1" dirty="0">
                <a:latin typeface="Tilda Sans" panose="020B0502020204020303" pitchFamily="34" charset="0"/>
              </a:rPr>
              <a:t>&gt;</a:t>
            </a:r>
            <a:r>
              <a:rPr lang="pt-PT" dirty="0">
                <a:latin typeface="Tilda Sans" panose="020B0502020204020303" pitchFamily="34" charset="0"/>
              </a:rPr>
              <a:t>)</a:t>
            </a:r>
            <a:r>
              <a:rPr lang="pt-PT" i="1" dirty="0">
                <a:latin typeface="Tilda Sans" panose="020B0502020204020303" pitchFamily="34" charset="0"/>
              </a:rPr>
              <a:t> </a:t>
            </a:r>
            <a:r>
              <a:rPr lang="pt-PT" dirty="0">
                <a:latin typeface="Tilda Sans" panose="020B0502020204020303" pitchFamily="34" charset="0"/>
              </a:rPr>
              <a:t>para guardar os valores dos vértices anteriores no BFS usado para obter o melhor voo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F5695376-B254-46B7-A6C8-499849FDD4C7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Descrição do Grafo</a:t>
            </a:r>
          </a:p>
        </p:txBody>
      </p:sp>
      <p:sp>
        <p:nvSpPr>
          <p:cNvPr id="2" name="Fluxograma: Conexão 1">
            <a:extLst>
              <a:ext uri="{FF2B5EF4-FFF2-40B4-BE49-F238E27FC236}">
                <a16:creationId xmlns:a16="http://schemas.microsoft.com/office/drawing/2014/main" id="{98AD15B1-1248-4343-BD74-05E23DF6D41C}"/>
              </a:ext>
            </a:extLst>
          </p:cNvPr>
          <p:cNvSpPr/>
          <p:nvPr/>
        </p:nvSpPr>
        <p:spPr>
          <a:xfrm>
            <a:off x="7508488" y="1074705"/>
            <a:ext cx="273466" cy="27346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Fluxograma: Conexão 4">
            <a:extLst>
              <a:ext uri="{FF2B5EF4-FFF2-40B4-BE49-F238E27FC236}">
                <a16:creationId xmlns:a16="http://schemas.microsoft.com/office/drawing/2014/main" id="{664224AF-D95A-4FEF-AD71-29F4909EF000}"/>
              </a:ext>
            </a:extLst>
          </p:cNvPr>
          <p:cNvSpPr/>
          <p:nvPr/>
        </p:nvSpPr>
        <p:spPr>
          <a:xfrm>
            <a:off x="9720424" y="570503"/>
            <a:ext cx="273466" cy="27346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Fluxograma: Conexão 5">
            <a:extLst>
              <a:ext uri="{FF2B5EF4-FFF2-40B4-BE49-F238E27FC236}">
                <a16:creationId xmlns:a16="http://schemas.microsoft.com/office/drawing/2014/main" id="{D2747D90-E856-41DB-8385-B84EDE144E9A}"/>
              </a:ext>
            </a:extLst>
          </p:cNvPr>
          <p:cNvSpPr/>
          <p:nvPr/>
        </p:nvSpPr>
        <p:spPr>
          <a:xfrm>
            <a:off x="9293134" y="2326592"/>
            <a:ext cx="273466" cy="27346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Fluxograma: Conexão 6">
            <a:extLst>
              <a:ext uri="{FF2B5EF4-FFF2-40B4-BE49-F238E27FC236}">
                <a16:creationId xmlns:a16="http://schemas.microsoft.com/office/drawing/2014/main" id="{ABF0A8A4-6CD2-42F9-8417-98B7795A84E7}"/>
              </a:ext>
            </a:extLst>
          </p:cNvPr>
          <p:cNvSpPr/>
          <p:nvPr/>
        </p:nvSpPr>
        <p:spPr>
          <a:xfrm>
            <a:off x="7517034" y="3380645"/>
            <a:ext cx="273466" cy="27346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Fluxograma: Conexão 7">
            <a:extLst>
              <a:ext uri="{FF2B5EF4-FFF2-40B4-BE49-F238E27FC236}">
                <a16:creationId xmlns:a16="http://schemas.microsoft.com/office/drawing/2014/main" id="{571DC9E5-6A9A-488D-8D6F-FFAFC20080D5}"/>
              </a:ext>
            </a:extLst>
          </p:cNvPr>
          <p:cNvSpPr/>
          <p:nvPr/>
        </p:nvSpPr>
        <p:spPr>
          <a:xfrm>
            <a:off x="10515183" y="3825027"/>
            <a:ext cx="273466" cy="273466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12" name="Conexão reta unidirecional 11">
            <a:extLst>
              <a:ext uri="{FF2B5EF4-FFF2-40B4-BE49-F238E27FC236}">
                <a16:creationId xmlns:a16="http://schemas.microsoft.com/office/drawing/2014/main" id="{D78214ED-B7D0-4A83-B2F8-7546A47519AA}"/>
              </a:ext>
            </a:extLst>
          </p:cNvPr>
          <p:cNvCxnSpPr>
            <a:stCxn id="2" idx="6"/>
            <a:endCxn id="5" idx="2"/>
          </p:cNvCxnSpPr>
          <p:nvPr/>
        </p:nvCxnSpPr>
        <p:spPr>
          <a:xfrm flipV="1">
            <a:off x="7781954" y="707236"/>
            <a:ext cx="1938470" cy="504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xão reta unidirecional 13">
            <a:extLst>
              <a:ext uri="{FF2B5EF4-FFF2-40B4-BE49-F238E27FC236}">
                <a16:creationId xmlns:a16="http://schemas.microsoft.com/office/drawing/2014/main" id="{ED8E0929-123E-4C10-A5A8-CEB9F8574864}"/>
              </a:ext>
            </a:extLst>
          </p:cNvPr>
          <p:cNvCxnSpPr>
            <a:cxnSpLocks/>
            <a:stCxn id="2" idx="7"/>
            <a:endCxn id="5" idx="1"/>
          </p:cNvCxnSpPr>
          <p:nvPr/>
        </p:nvCxnSpPr>
        <p:spPr>
          <a:xfrm flipV="1">
            <a:off x="7741906" y="610551"/>
            <a:ext cx="2018566" cy="504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xão reta unidirecional 16">
            <a:extLst>
              <a:ext uri="{FF2B5EF4-FFF2-40B4-BE49-F238E27FC236}">
                <a16:creationId xmlns:a16="http://schemas.microsoft.com/office/drawing/2014/main" id="{1F49D55B-C34C-47A2-B613-CD1684785577}"/>
              </a:ext>
            </a:extLst>
          </p:cNvPr>
          <p:cNvCxnSpPr>
            <a:stCxn id="2" idx="4"/>
            <a:endCxn id="7" idx="0"/>
          </p:cNvCxnSpPr>
          <p:nvPr/>
        </p:nvCxnSpPr>
        <p:spPr>
          <a:xfrm>
            <a:off x="7645221" y="1348171"/>
            <a:ext cx="8546" cy="2032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xão reta unidirecional 18">
            <a:extLst>
              <a:ext uri="{FF2B5EF4-FFF2-40B4-BE49-F238E27FC236}">
                <a16:creationId xmlns:a16="http://schemas.microsoft.com/office/drawing/2014/main" id="{BBC13405-7E28-4C3A-A457-DB4C53A799F5}"/>
              </a:ext>
            </a:extLst>
          </p:cNvPr>
          <p:cNvCxnSpPr>
            <a:stCxn id="2" idx="5"/>
            <a:endCxn id="6" idx="1"/>
          </p:cNvCxnSpPr>
          <p:nvPr/>
        </p:nvCxnSpPr>
        <p:spPr>
          <a:xfrm>
            <a:off x="7741906" y="1308123"/>
            <a:ext cx="1591276" cy="10585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xão reta unidirecional 20">
            <a:extLst>
              <a:ext uri="{FF2B5EF4-FFF2-40B4-BE49-F238E27FC236}">
                <a16:creationId xmlns:a16="http://schemas.microsoft.com/office/drawing/2014/main" id="{0293BE62-7015-4680-BF1D-CC166E812E3A}"/>
              </a:ext>
            </a:extLst>
          </p:cNvPr>
          <p:cNvCxnSpPr>
            <a:stCxn id="7" idx="1"/>
            <a:endCxn id="2" idx="3"/>
          </p:cNvCxnSpPr>
          <p:nvPr/>
        </p:nvCxnSpPr>
        <p:spPr>
          <a:xfrm flipH="1" flipV="1">
            <a:off x="7548536" y="1308123"/>
            <a:ext cx="8546" cy="2112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xão reta unidirecional 22">
            <a:extLst>
              <a:ext uri="{FF2B5EF4-FFF2-40B4-BE49-F238E27FC236}">
                <a16:creationId xmlns:a16="http://schemas.microsoft.com/office/drawing/2014/main" id="{6DD5EA7A-D6F4-41C2-956C-A5706924DE96}"/>
              </a:ext>
            </a:extLst>
          </p:cNvPr>
          <p:cNvCxnSpPr>
            <a:stCxn id="5" idx="4"/>
            <a:endCxn id="6" idx="0"/>
          </p:cNvCxnSpPr>
          <p:nvPr/>
        </p:nvCxnSpPr>
        <p:spPr>
          <a:xfrm flipH="1">
            <a:off x="9429867" y="843969"/>
            <a:ext cx="427290" cy="14826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xão reta unidirecional 24">
            <a:extLst>
              <a:ext uri="{FF2B5EF4-FFF2-40B4-BE49-F238E27FC236}">
                <a16:creationId xmlns:a16="http://schemas.microsoft.com/office/drawing/2014/main" id="{FDFFBE94-6795-4C2D-945E-B07EF625A629}"/>
              </a:ext>
            </a:extLst>
          </p:cNvPr>
          <p:cNvCxnSpPr>
            <a:stCxn id="6" idx="3"/>
            <a:endCxn id="7" idx="7"/>
          </p:cNvCxnSpPr>
          <p:nvPr/>
        </p:nvCxnSpPr>
        <p:spPr>
          <a:xfrm flipH="1">
            <a:off x="7750452" y="2560010"/>
            <a:ext cx="1582730" cy="8606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xão reta unidirecional 26">
            <a:extLst>
              <a:ext uri="{FF2B5EF4-FFF2-40B4-BE49-F238E27FC236}">
                <a16:creationId xmlns:a16="http://schemas.microsoft.com/office/drawing/2014/main" id="{88E0891B-E7CA-4D43-A24E-C7755A299207}"/>
              </a:ext>
            </a:extLst>
          </p:cNvPr>
          <p:cNvCxnSpPr>
            <a:stCxn id="5" idx="3"/>
            <a:endCxn id="7" idx="7"/>
          </p:cNvCxnSpPr>
          <p:nvPr/>
        </p:nvCxnSpPr>
        <p:spPr>
          <a:xfrm flipH="1">
            <a:off x="7750452" y="803921"/>
            <a:ext cx="2010020" cy="26167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xão reta unidirecional 28">
            <a:extLst>
              <a:ext uri="{FF2B5EF4-FFF2-40B4-BE49-F238E27FC236}">
                <a16:creationId xmlns:a16="http://schemas.microsoft.com/office/drawing/2014/main" id="{84C0CEA1-5CBF-443D-9079-99E286048E2E}"/>
              </a:ext>
            </a:extLst>
          </p:cNvPr>
          <p:cNvCxnSpPr>
            <a:stCxn id="6" idx="5"/>
            <a:endCxn id="8" idx="1"/>
          </p:cNvCxnSpPr>
          <p:nvPr/>
        </p:nvCxnSpPr>
        <p:spPr>
          <a:xfrm>
            <a:off x="9526552" y="2560010"/>
            <a:ext cx="1028679" cy="1305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xão reta unidirecional 30">
            <a:extLst>
              <a:ext uri="{FF2B5EF4-FFF2-40B4-BE49-F238E27FC236}">
                <a16:creationId xmlns:a16="http://schemas.microsoft.com/office/drawing/2014/main" id="{3A78A7F6-E72D-4B1E-B031-07978BD870DC}"/>
              </a:ext>
            </a:extLst>
          </p:cNvPr>
          <p:cNvCxnSpPr>
            <a:stCxn id="5" idx="5"/>
            <a:endCxn id="8" idx="1"/>
          </p:cNvCxnSpPr>
          <p:nvPr/>
        </p:nvCxnSpPr>
        <p:spPr>
          <a:xfrm>
            <a:off x="9953842" y="803921"/>
            <a:ext cx="601389" cy="30611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xão reta unidirecional 32">
            <a:extLst>
              <a:ext uri="{FF2B5EF4-FFF2-40B4-BE49-F238E27FC236}">
                <a16:creationId xmlns:a16="http://schemas.microsoft.com/office/drawing/2014/main" id="{EF2A75E2-FC7F-4DBF-A0EA-F9909DDF285F}"/>
              </a:ext>
            </a:extLst>
          </p:cNvPr>
          <p:cNvCxnSpPr>
            <a:cxnSpLocks/>
            <a:stCxn id="7" idx="6"/>
            <a:endCxn id="8" idx="1"/>
          </p:cNvCxnSpPr>
          <p:nvPr/>
        </p:nvCxnSpPr>
        <p:spPr>
          <a:xfrm>
            <a:off x="7790500" y="3517378"/>
            <a:ext cx="2764731" cy="347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xão reta unidirecional 34">
            <a:extLst>
              <a:ext uri="{FF2B5EF4-FFF2-40B4-BE49-F238E27FC236}">
                <a16:creationId xmlns:a16="http://schemas.microsoft.com/office/drawing/2014/main" id="{BF292D86-A3B4-4F0F-848C-476FCFF2617F}"/>
              </a:ext>
            </a:extLst>
          </p:cNvPr>
          <p:cNvCxnSpPr>
            <a:cxnSpLocks/>
            <a:stCxn id="2" idx="4"/>
            <a:endCxn id="8" idx="1"/>
          </p:cNvCxnSpPr>
          <p:nvPr/>
        </p:nvCxnSpPr>
        <p:spPr>
          <a:xfrm>
            <a:off x="7645221" y="1348171"/>
            <a:ext cx="2910010" cy="25169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xão reta unidirecional 36">
            <a:extLst>
              <a:ext uri="{FF2B5EF4-FFF2-40B4-BE49-F238E27FC236}">
                <a16:creationId xmlns:a16="http://schemas.microsoft.com/office/drawing/2014/main" id="{58F58AA9-5411-4B6A-8333-DB72A8DBCD03}"/>
              </a:ext>
            </a:extLst>
          </p:cNvPr>
          <p:cNvCxnSpPr>
            <a:stCxn id="8" idx="0"/>
            <a:endCxn id="6" idx="6"/>
          </p:cNvCxnSpPr>
          <p:nvPr/>
        </p:nvCxnSpPr>
        <p:spPr>
          <a:xfrm flipH="1" flipV="1">
            <a:off x="9566600" y="2463325"/>
            <a:ext cx="1085316" cy="1361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xão reta unidirecional 38">
            <a:extLst>
              <a:ext uri="{FF2B5EF4-FFF2-40B4-BE49-F238E27FC236}">
                <a16:creationId xmlns:a16="http://schemas.microsoft.com/office/drawing/2014/main" id="{2D217A50-7707-4A2A-9C96-EE7B049D88EE}"/>
              </a:ext>
            </a:extLst>
          </p:cNvPr>
          <p:cNvCxnSpPr>
            <a:cxnSpLocks/>
            <a:stCxn id="8" idx="0"/>
            <a:endCxn id="5" idx="6"/>
          </p:cNvCxnSpPr>
          <p:nvPr/>
        </p:nvCxnSpPr>
        <p:spPr>
          <a:xfrm flipH="1" flipV="1">
            <a:off x="9993890" y="707236"/>
            <a:ext cx="658026" cy="31177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xão reta unidirecional 40">
            <a:extLst>
              <a:ext uri="{FF2B5EF4-FFF2-40B4-BE49-F238E27FC236}">
                <a16:creationId xmlns:a16="http://schemas.microsoft.com/office/drawing/2014/main" id="{F3F8D6FE-A5D4-46E9-8782-1006AD6787B4}"/>
              </a:ext>
            </a:extLst>
          </p:cNvPr>
          <p:cNvCxnSpPr>
            <a:stCxn id="8" idx="2"/>
            <a:endCxn id="7" idx="5"/>
          </p:cNvCxnSpPr>
          <p:nvPr/>
        </p:nvCxnSpPr>
        <p:spPr>
          <a:xfrm flipH="1" flipV="1">
            <a:off x="7750452" y="3614063"/>
            <a:ext cx="2764731" cy="347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493E913A-1D01-4369-AAF1-2BC4763C43E5}"/>
              </a:ext>
            </a:extLst>
          </p:cNvPr>
          <p:cNvSpPr txBox="1"/>
          <p:nvPr/>
        </p:nvSpPr>
        <p:spPr>
          <a:xfrm>
            <a:off x="6901440" y="4221906"/>
            <a:ext cx="403931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PT" sz="1600" spc="10" dirty="0">
                <a:latin typeface="Tilda Sans" panose="020B0502020204020303" pitchFamily="34" charset="0"/>
              </a:rPr>
              <a:t>	O grafo usado é direcionado e permite a existência de várias arestas entre os mesmo vértices, desde que o </a:t>
            </a:r>
            <a:r>
              <a:rPr lang="pt-PT" sz="1600" i="1" spc="10" dirty="0" err="1">
                <a:latin typeface="Tilda Sans" panose="020B0502020204020303" pitchFamily="34" charset="0"/>
              </a:rPr>
              <a:t>info</a:t>
            </a:r>
            <a:r>
              <a:rPr lang="pt-PT" sz="1600" spc="10" dirty="0">
                <a:latin typeface="Tilda Sans" panose="020B0502020204020303" pitchFamily="34" charset="0"/>
              </a:rPr>
              <a:t> associado seja diferente.</a:t>
            </a:r>
          </a:p>
          <a:p>
            <a:pPr algn="just"/>
            <a:r>
              <a:rPr lang="pt-PT" sz="1600" spc="10" dirty="0">
                <a:latin typeface="Tilda Sans" panose="020B0502020204020303" pitchFamily="34" charset="0"/>
              </a:rPr>
              <a:t>	No Manager, é guardado um grafo em que cada vértice é um </a:t>
            </a:r>
            <a:r>
              <a:rPr lang="pt-PT" sz="1600" i="1" spc="10" dirty="0" err="1">
                <a:latin typeface="Tilda Sans" panose="020B0502020204020303" pitchFamily="34" charset="0"/>
              </a:rPr>
              <a:t>Airport</a:t>
            </a:r>
            <a:r>
              <a:rPr lang="pt-PT" sz="1600" spc="10" dirty="0">
                <a:latin typeface="Tilda Sans" panose="020B0502020204020303" pitchFamily="34" charset="0"/>
              </a:rPr>
              <a:t> e cada aresta guarda a distância entre os dois aeroportos e o código da </a:t>
            </a:r>
            <a:r>
              <a:rPr lang="pt-PT" sz="1600" i="1" spc="10" dirty="0" err="1">
                <a:latin typeface="Tilda Sans" panose="020B0502020204020303" pitchFamily="34" charset="0"/>
              </a:rPr>
              <a:t>Airline</a:t>
            </a:r>
            <a:r>
              <a:rPr lang="pt-PT" sz="1600" spc="10" dirty="0">
                <a:latin typeface="Tilda Sans" panose="020B05020202040203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42504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A534F80-6F12-4483-8FE4-DF60F433C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795" y="1734796"/>
            <a:ext cx="5170205" cy="4351337"/>
          </a:xfrm>
        </p:spPr>
        <p:txBody>
          <a:bodyPr>
            <a:normAutofit/>
          </a:bodyPr>
          <a:lstStyle/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A leitura e armazenamento do </a:t>
            </a:r>
            <a:r>
              <a:rPr lang="pt-PT" sz="1600" dirty="0" err="1">
                <a:latin typeface="Tilda Sans" panose="020B0502020204020303" pitchFamily="34" charset="0"/>
              </a:rPr>
              <a:t>dataset</a:t>
            </a:r>
            <a:r>
              <a:rPr lang="pt-PT" sz="1600" dirty="0">
                <a:latin typeface="Tilda Sans" panose="020B0502020204020303" pitchFamily="34" charset="0"/>
              </a:rPr>
              <a:t> são realizados pelo Manager 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Para facilitar as pesquisas que são colocadas sobre o </a:t>
            </a:r>
            <a:r>
              <a:rPr lang="pt-PT" sz="1600" dirty="0" err="1">
                <a:latin typeface="Tilda Sans" panose="020B0502020204020303" pitchFamily="34" charset="0"/>
              </a:rPr>
              <a:t>dataset</a:t>
            </a:r>
            <a:r>
              <a:rPr lang="pt-PT" sz="1600" dirty="0">
                <a:latin typeface="Tilda Sans" panose="020B0502020204020303" pitchFamily="34" charset="0"/>
              </a:rPr>
              <a:t>, o Manager guarda o grafo e alguns sets e mapas auxiliares para facilitar a pesquisa e validação dos dados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A leitura dos dados, de qualquer um dos ficheiro pode ser dividida em duas partes:</a:t>
            </a:r>
          </a:p>
          <a:p>
            <a:pPr lvl="1">
              <a:buSzPct val="60000"/>
              <a:buFont typeface="Arial" panose="020B0604020202020204" pitchFamily="34" charset="0"/>
              <a:buChar char="•"/>
            </a:pPr>
            <a:r>
              <a:rPr lang="pt-PT" dirty="0">
                <a:latin typeface="Tilda Sans" panose="020B0502020204020303" pitchFamily="34" charset="0"/>
              </a:rPr>
              <a:t>Leitura de cada um dos campos para variáveis auxiliares (bastante parecida para qualquer um dos ficheiros </a:t>
            </a:r>
            <a:r>
              <a:rPr lang="pt-PT" dirty="0" err="1">
                <a:latin typeface="Tilda Sans" panose="020B0502020204020303" pitchFamily="34" charset="0"/>
              </a:rPr>
              <a:t>csv</a:t>
            </a:r>
            <a:r>
              <a:rPr lang="pt-PT" dirty="0">
                <a:latin typeface="Tilda Sans" panose="020B0502020204020303" pitchFamily="34" charset="0"/>
              </a:rPr>
              <a:t>)</a:t>
            </a:r>
          </a:p>
          <a:p>
            <a:pPr lvl="1">
              <a:buSzPct val="60000"/>
              <a:buFont typeface="Arial" panose="020B0604020202020204" pitchFamily="34" charset="0"/>
              <a:buChar char="•"/>
            </a:pPr>
            <a:r>
              <a:rPr lang="pt-PT" dirty="0">
                <a:latin typeface="Tilda Sans" panose="020B0502020204020303" pitchFamily="34" charset="0"/>
              </a:rPr>
              <a:t>Carregamento dos dados para as estruturas de dados adequadas (mais específica de cada um dos ficheiros e apresentada em maior detalhe nas imagens seguintes)</a:t>
            </a:r>
          </a:p>
          <a:p>
            <a:pPr marL="0" indent="0">
              <a:buSzPct val="60000"/>
              <a:buNone/>
            </a:pPr>
            <a:endParaRPr lang="pt-PT" sz="1600" dirty="0">
              <a:latin typeface="Tilda Sans" panose="020B0502020204020303" pitchFamily="34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F5695376-B254-46B7-A6C8-499849FDD4C7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Leitura do </a:t>
            </a:r>
            <a:r>
              <a:rPr lang="pt-PT" sz="5400" cap="small" dirty="0" err="1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Dataset</a:t>
            </a:r>
            <a:endParaRPr lang="pt-PT" sz="5400" cap="small" dirty="0">
              <a:latin typeface="Rokkitt" pitchFamily="2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D3E5445-40BC-424A-BE6A-AA7B262739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4179" r="15836" b="47912"/>
          <a:stretch/>
        </p:blipFill>
        <p:spPr>
          <a:xfrm>
            <a:off x="6776964" y="1446304"/>
            <a:ext cx="3771069" cy="192535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F9A2CD7A-A0FE-4DA6-9350-87D16E3C8A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8" t="17943" r="54185" b="31216"/>
          <a:stretch/>
        </p:blipFill>
        <p:spPr>
          <a:xfrm>
            <a:off x="6776964" y="3509212"/>
            <a:ext cx="3771069" cy="298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937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F5695376-B254-46B7-A6C8-499849FDD4C7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Leitura do </a:t>
            </a:r>
            <a:r>
              <a:rPr lang="pt-PT" sz="5400" cap="small" dirty="0" err="1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Dataset</a:t>
            </a:r>
            <a:endParaRPr lang="pt-PT" sz="5400" cap="small" dirty="0">
              <a:latin typeface="Rokkitt" pitchFamily="2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2147589-7E0F-4C33-A407-5745D3FBB1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5" t="16075" r="54388" b="14642"/>
          <a:stretch/>
        </p:blipFill>
        <p:spPr>
          <a:xfrm>
            <a:off x="730249" y="1446304"/>
            <a:ext cx="4409630" cy="475146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010952F-9552-4CC3-9895-968B6F2E46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0" t="26915" r="50000" b="24861"/>
          <a:stretch/>
        </p:blipFill>
        <p:spPr>
          <a:xfrm>
            <a:off x="5880514" y="1446304"/>
            <a:ext cx="4908135" cy="3307222"/>
          </a:xfrm>
          <a:prstGeom prst="rect">
            <a:avLst/>
          </a:prstGeom>
        </p:spPr>
      </p:pic>
      <p:sp>
        <p:nvSpPr>
          <p:cNvPr id="9" name="Marcador de Posição de Conteúdo 2">
            <a:extLst>
              <a:ext uri="{FF2B5EF4-FFF2-40B4-BE49-F238E27FC236}">
                <a16:creationId xmlns:a16="http://schemas.microsoft.com/office/drawing/2014/main" id="{88204369-C9EB-4EC4-B6C0-4514B2418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0514" y="4990744"/>
            <a:ext cx="4908135" cy="1207023"/>
          </a:xfrm>
        </p:spPr>
        <p:txBody>
          <a:bodyPr>
            <a:normAutofit/>
          </a:bodyPr>
          <a:lstStyle/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Uma vez que os voos dependem das Airlines e dos </a:t>
            </a:r>
            <a:r>
              <a:rPr lang="pt-PT" sz="1600" dirty="0" err="1">
                <a:latin typeface="Tilda Sans" panose="020B0502020204020303" pitchFamily="34" charset="0"/>
              </a:rPr>
              <a:t>Airports</a:t>
            </a:r>
            <a:r>
              <a:rPr lang="pt-PT" sz="1600" dirty="0">
                <a:latin typeface="Tilda Sans" panose="020B0502020204020303" pitchFamily="34" charset="0"/>
              </a:rPr>
              <a:t>, têm de ser carregados no final das restantes</a:t>
            </a:r>
          </a:p>
          <a:p>
            <a:pPr marL="0" indent="0">
              <a:buSzPct val="60000"/>
              <a:buNone/>
            </a:pPr>
            <a:endParaRPr lang="pt-PT" sz="1600" dirty="0">
              <a:latin typeface="Tilda Sans" panose="020B05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916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A534F80-6F12-4483-8FE4-DF60F433C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8792" y="1555335"/>
            <a:ext cx="10434415" cy="4777099"/>
          </a:xfrm>
        </p:spPr>
        <p:txBody>
          <a:bodyPr>
            <a:noAutofit/>
          </a:bodyPr>
          <a:lstStyle/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Leitura dos ficheiros iniciais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Apresentação de estatísticas/informações sobre o </a:t>
            </a:r>
            <a:r>
              <a:rPr lang="pt-PT" sz="1600" dirty="0" err="1">
                <a:latin typeface="Tilda Sans" panose="020B0502020204020303" pitchFamily="34" charset="0"/>
              </a:rPr>
              <a:t>dataset</a:t>
            </a:r>
            <a:r>
              <a:rPr lang="pt-PT" sz="1600" dirty="0">
                <a:latin typeface="Tilda Sans" panose="020B0502020204020303" pitchFamily="34" charset="0"/>
              </a:rPr>
              <a:t>/grafo</a:t>
            </a:r>
          </a:p>
          <a:p>
            <a:pPr lvl="1">
              <a:buSzPct val="60000"/>
              <a:buFont typeface="Arial" panose="020B0604020202020204" pitchFamily="34" charset="0"/>
              <a:buChar char="•"/>
            </a:pPr>
            <a:r>
              <a:rPr lang="pt-PT" dirty="0">
                <a:latin typeface="Tilda Sans" panose="020B0502020204020303" pitchFamily="34" charset="0"/>
              </a:rPr>
              <a:t>Informações sobre os aeroportos, as companhias aéreas, os voos e as cidades/países</a:t>
            </a:r>
            <a:endParaRPr lang="pt-PT" dirty="0">
              <a:solidFill>
                <a:schemeClr val="accent1"/>
              </a:solidFill>
              <a:latin typeface="Tilda Sans" panose="020B0502020204020303" pitchFamily="34" charset="0"/>
            </a:endParaRPr>
          </a:p>
          <a:p>
            <a:pPr lvl="1">
              <a:buSzPct val="60000"/>
              <a:buFont typeface="Arial" panose="020B0604020202020204" pitchFamily="34" charset="0"/>
              <a:buChar char="•"/>
            </a:pPr>
            <a:r>
              <a:rPr lang="pt-PT" dirty="0">
                <a:latin typeface="Tilda Sans" panose="020B0502020204020303" pitchFamily="34" charset="0"/>
              </a:rPr>
              <a:t>Informações sobre o grafo (pontos de articulação, diâmetro, maiores trajetos)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Pesquisa dos melhores trajetos entre aeroportos de origem e destino</a:t>
            </a:r>
          </a:p>
          <a:p>
            <a:pPr lvl="1">
              <a:buSzPct val="60000"/>
            </a:pPr>
            <a:r>
              <a:rPr lang="pt-PT" dirty="0">
                <a:latin typeface="Tilda Sans" panose="020B0502020204020303" pitchFamily="34" charset="0"/>
              </a:rPr>
              <a:t>Aeroportos selecionados com base em:</a:t>
            </a:r>
          </a:p>
          <a:p>
            <a:pPr lvl="2">
              <a:buSzPct val="60000"/>
            </a:pPr>
            <a:r>
              <a:rPr lang="pt-PT" sz="1600" dirty="0">
                <a:latin typeface="Tilda Sans" panose="020B0502020204020303" pitchFamily="34" charset="0"/>
              </a:rPr>
              <a:t>Código ou nome dos aeroportos</a:t>
            </a:r>
          </a:p>
          <a:p>
            <a:pPr lvl="2">
              <a:buSzPct val="60000"/>
            </a:pPr>
            <a:r>
              <a:rPr lang="pt-PT" sz="1600" dirty="0">
                <a:latin typeface="Tilda Sans" panose="020B0502020204020303" pitchFamily="34" charset="0"/>
              </a:rPr>
              <a:t>Conjunto País/Cidade</a:t>
            </a:r>
          </a:p>
          <a:p>
            <a:pPr lvl="2">
              <a:buSzPct val="60000"/>
            </a:pPr>
            <a:r>
              <a:rPr lang="pt-PT" sz="1600" dirty="0">
                <a:latin typeface="Tilda Sans" panose="020B0502020204020303" pitchFamily="34" charset="0"/>
              </a:rPr>
              <a:t>Coordenadas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Filtros para a pesquisa dos melhores trajetos</a:t>
            </a:r>
          </a:p>
          <a:p>
            <a:pPr lvl="1">
              <a:buSzPct val="60000"/>
              <a:buFont typeface="Arial" panose="020B0604020202020204" pitchFamily="34" charset="0"/>
              <a:buChar char="•"/>
            </a:pPr>
            <a:r>
              <a:rPr lang="pt-PT" dirty="0">
                <a:latin typeface="Tilda Sans" panose="020B0502020204020303" pitchFamily="34" charset="0"/>
              </a:rPr>
              <a:t>Restrições de aeroportos (ou até cidades/países)</a:t>
            </a:r>
          </a:p>
          <a:p>
            <a:pPr lvl="1">
              <a:buSzPct val="60000"/>
              <a:buFont typeface="Arial" panose="020B0604020202020204" pitchFamily="34" charset="0"/>
              <a:buChar char="•"/>
            </a:pPr>
            <a:r>
              <a:rPr lang="pt-PT" dirty="0">
                <a:latin typeface="Tilda Sans" panose="020B0502020204020303" pitchFamily="34" charset="0"/>
              </a:rPr>
              <a:t>Restrições de companhias aéreas</a:t>
            </a:r>
          </a:p>
          <a:p>
            <a:pPr lvl="1">
              <a:buSzPct val="60000"/>
              <a:buFont typeface="Arial" panose="020B0604020202020204" pitchFamily="34" charset="0"/>
              <a:buChar char="•"/>
            </a:pPr>
            <a:r>
              <a:rPr lang="pt-PT" dirty="0">
                <a:latin typeface="Tilda Sans" panose="020B0502020204020303" pitchFamily="34" charset="0"/>
              </a:rPr>
              <a:t>Preferência de companhias aéreas</a:t>
            </a:r>
          </a:p>
          <a:p>
            <a:pPr>
              <a:buSzPct val="60000"/>
              <a:buFont typeface="Wingdings" panose="05000000000000000000" pitchFamily="2" charset="2"/>
              <a:buChar char="v"/>
            </a:pPr>
            <a:r>
              <a:rPr lang="pt-PT" sz="1600" dirty="0">
                <a:latin typeface="Tilda Sans" panose="020B0502020204020303" pitchFamily="34" charset="0"/>
              </a:rPr>
              <a:t>Interface Intuitiva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F5695376-B254-46B7-A6C8-499849FDD4C7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Funcionalidades Implementadas</a:t>
            </a:r>
          </a:p>
        </p:txBody>
      </p:sp>
    </p:spTree>
    <p:extLst>
      <p:ext uri="{BB962C8B-B14F-4D97-AF65-F5344CB8AC3E}">
        <p14:creationId xmlns:p14="http://schemas.microsoft.com/office/powerpoint/2010/main" val="2505143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A534F80-6F12-4483-8FE4-DF60F433C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8792" y="1555335"/>
            <a:ext cx="10434415" cy="4777099"/>
          </a:xfrm>
        </p:spPr>
        <p:txBody>
          <a:bodyPr>
            <a:noAutofit/>
          </a:bodyPr>
          <a:lstStyle/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r>
              <a:rPr lang="pt-PT" sz="2800" cap="small" spc="-50" dirty="0">
                <a:solidFill>
                  <a:schemeClr val="tx1"/>
                </a:solidFill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	Informações sobre os aeroportos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total dos aeroportos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[O(n)] / [O(1)]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dos aeroportos de um determinado país/cidade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ordenada dos n aeroportos com maior número de voos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[O(n*log(n)]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ordenada dos n aeroportos com maior número de companhias aéreas (partidas)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[O(n*m*log(n)]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Informação sobre uma companhia aérea em específico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[O(1)]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das companhias aéreas e voos que partem de um determinado aeroporto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Aeroportos, Cidades e Países diretamente alcançáveis a partir de um determinado aeroporto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[O(|V| + |E|)]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Aeroportos, Cidades e Países alcançáveis com n voos a partir de um determinado aeroporto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[O(|V| + |E|)]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endParaRPr lang="pt-PT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r>
              <a:rPr lang="pt-PT" sz="2800" cap="small" spc="-50" dirty="0">
                <a:solidFill>
                  <a:schemeClr val="tx1"/>
                </a:solidFill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	Informações sobre as companhias aéreas 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total das companhias aéreas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[O(n)] / [O(1)]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das companhias aéreas que têm partidas de um determinado aeroporto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das companhias aéreas de um determinado país (país de origem da companhia)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Informação sobre uma companhia aérea em específico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[O(1)]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endParaRPr lang="pt-PT" sz="1200" cap="small" spc="-50" dirty="0">
              <a:solidFill>
                <a:schemeClr val="tx1"/>
              </a:solidFill>
              <a:latin typeface="Rokkitt" pitchFamily="2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r>
              <a:rPr lang="pt-PT" sz="2800" cap="small" spc="-50" dirty="0">
                <a:solidFill>
                  <a:schemeClr val="tx1"/>
                </a:solidFill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	Informações sobre os voos 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total dos voos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[O(|V| + |E|)]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dos voos de uma determinada companhia aérea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[O(|V| + |E|)]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dos voos de partida de um determinado país/cidade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[O(|V| + |E|)]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2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dos voos de chegada de um determinado país/cidade </a:t>
            </a:r>
            <a:r>
              <a:rPr lang="pt-PT" sz="12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[O(|V| + |E|)]</a:t>
            </a: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endParaRPr lang="pt-PT" sz="14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F5695376-B254-46B7-A6C8-499849FDD4C7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Funcionalidades Implementadas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4AEF698-BFBC-4350-A678-32986A7197C3}"/>
              </a:ext>
            </a:extLst>
          </p:cNvPr>
          <p:cNvSpPr txBox="1"/>
          <p:nvPr/>
        </p:nvSpPr>
        <p:spPr>
          <a:xfrm rot="5400000">
            <a:off x="7729254" y="3471168"/>
            <a:ext cx="44779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SCREENSHOT DAS FUNÇÕES DA CLASSE MANAGER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611FC05-FEAD-4B5B-AFCB-2BC85C6DED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9564" r="29916" b="10779"/>
          <a:stretch/>
        </p:blipFill>
        <p:spPr>
          <a:xfrm>
            <a:off x="8760474" y="1555334"/>
            <a:ext cx="2203780" cy="477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235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A534F80-6F12-4483-8FE4-DF60F433C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8792" y="1555335"/>
            <a:ext cx="7513178" cy="4777099"/>
          </a:xfrm>
        </p:spPr>
        <p:txBody>
          <a:bodyPr>
            <a:noAutofit/>
          </a:bodyPr>
          <a:lstStyle/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r>
              <a:rPr lang="pt-PT" sz="2800" cap="small" spc="-50" dirty="0">
                <a:solidFill>
                  <a:schemeClr val="tx1"/>
                </a:solidFill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	Informações sobre Cidades/Países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das companhias aéreas de um determinado país </a:t>
            </a:r>
            <a:r>
              <a:rPr lang="pt-PT" sz="14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[O(n)]</a:t>
            </a:r>
            <a:endParaRPr lang="pt-PT" sz="14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e contagem dos aeroportos de um determinado país/cidade </a:t>
            </a:r>
            <a:r>
              <a:rPr lang="pt-PT" sz="14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[O(n)]</a:t>
            </a:r>
            <a:endParaRPr lang="pt-PT" sz="14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ordenada dos n países com maior número companhias aéreas </a:t>
            </a:r>
            <a:r>
              <a:rPr lang="pt-PT" sz="14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[O(n*log(n))]</a:t>
            </a:r>
            <a:endParaRPr lang="pt-PT" sz="14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ordenada dos n países com maior número aeroportos </a:t>
            </a:r>
            <a:r>
              <a:rPr lang="pt-PT" sz="14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[O(n*log(n))]  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ordenada dos n países/cidades com maior número aeroportos </a:t>
            </a:r>
            <a:r>
              <a:rPr lang="pt-PT" sz="14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[O(n*m*log(n*m))]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r>
              <a:rPr lang="pt-PT" sz="2800" cap="small" spc="-50" dirty="0">
                <a:solidFill>
                  <a:schemeClr val="tx1"/>
                </a:solidFill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	Pontos de Articulação </a:t>
            </a:r>
            <a:r>
              <a:rPr lang="pt-PT" sz="14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[O(|V|+|E|)]</a:t>
            </a:r>
            <a:endParaRPr lang="pt-PT" sz="1400" cap="small" spc="-50" dirty="0">
              <a:solidFill>
                <a:schemeClr val="tx1"/>
              </a:solidFill>
              <a:latin typeface="Rokkitt" pitchFamily="2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Contagem dos aeroportos essenciais para a capacidade de circulação da rede (pontos de articulação) 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Listagem dos aeroportos e do seu local</a:t>
            </a:r>
            <a:endParaRPr lang="pt-PT" sz="2800" cap="small" spc="-50" dirty="0">
              <a:solidFill>
                <a:schemeClr val="tx1"/>
              </a:solidFill>
              <a:latin typeface="Rokkitt" pitchFamily="2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endParaRPr lang="pt-PT" sz="14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r>
              <a:rPr lang="pt-PT" sz="2800" cap="small" spc="-50" dirty="0">
                <a:solidFill>
                  <a:schemeClr val="tx1"/>
                </a:solidFill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	Diâmetro do Grafo </a:t>
            </a:r>
            <a:r>
              <a:rPr lang="pt-PT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[O(|V|*(|V|+|E|))]</a:t>
            </a:r>
            <a:endParaRPr lang="pt-PT" sz="2800" cap="small" spc="-50" dirty="0">
              <a:solidFill>
                <a:schemeClr val="tx1"/>
              </a:solidFill>
              <a:latin typeface="Rokkitt" pitchFamily="2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Maior rota (mínima) entre dois aeroporto na rede (maior número de paragens entre dois aeroportos)</a:t>
            </a:r>
          </a:p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endParaRPr lang="pt-PT" sz="12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r>
              <a:rPr lang="pt-PT" sz="2800" cap="small" spc="-50" dirty="0">
                <a:solidFill>
                  <a:schemeClr val="tx1"/>
                </a:solidFill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	Maiores Trajetos (pares origem-destino) </a:t>
            </a:r>
            <a:endParaRPr lang="pt-PT" sz="28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171450" lvl="1" indent="-1714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   Listagem dos pares de aeroportos origem-destino cujo nº de paragens mínimo é o diâmetro do grafo </a:t>
            </a:r>
            <a:r>
              <a:rPr lang="pt-PT" sz="14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[O(|V|*(|V|+|E|))]</a:t>
            </a:r>
            <a:endParaRPr lang="pt-PT" sz="2400" cap="small" spc="-50" dirty="0">
              <a:solidFill>
                <a:schemeClr val="tx1"/>
              </a:solidFill>
              <a:latin typeface="Rokkitt" pitchFamily="2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endParaRPr lang="pt-PT" sz="1400" spc="10" dirty="0">
              <a:solidFill>
                <a:schemeClr val="tx1"/>
              </a:solidFill>
              <a:latin typeface="Tilda Sans" panose="020B0502020204020303" pitchFamily="34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F5695376-B254-46B7-A6C8-499849FDD4C7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Funcionalidades Implementadas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E4671B6-FCED-4E30-8883-DB922A60E0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9564" r="26924" b="10779"/>
          <a:stretch/>
        </p:blipFill>
        <p:spPr>
          <a:xfrm>
            <a:off x="8582824" y="1555335"/>
            <a:ext cx="2532047" cy="4777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718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A534F80-6F12-4483-8FE4-DF60F433C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8792" y="1555335"/>
            <a:ext cx="9820543" cy="4777099"/>
          </a:xfrm>
        </p:spPr>
        <p:txBody>
          <a:bodyPr>
            <a:noAutofit/>
          </a:bodyPr>
          <a:lstStyle/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r>
              <a:rPr lang="pt-PT" sz="2800" cap="small" spc="-50" dirty="0">
                <a:solidFill>
                  <a:schemeClr val="tx1"/>
                </a:solidFill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	Pesquisa do Melhor Trajeto (nº mínimo paragens) </a:t>
            </a:r>
          </a:p>
          <a:p>
            <a:pPr marL="0" lvl="1" indent="0" algn="ctr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r>
              <a:rPr lang="pt-PT" sz="1400" spc="10" dirty="0">
                <a:solidFill>
                  <a:schemeClr val="accent1"/>
                </a:solidFill>
                <a:latin typeface="Tilda Sans" panose="020B0502020204020303" pitchFamily="34" charset="0"/>
              </a:rPr>
              <a:t>O(n * m * (|V| + |E|)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Leitura de um conjunto de valores de aeroportos de origem e destino como combinação de:</a:t>
            </a:r>
          </a:p>
          <a:p>
            <a:pPr lvl="2">
              <a:buSzPct val="60000"/>
            </a:pPr>
            <a:r>
              <a:rPr lang="pt-PT" dirty="0">
                <a:latin typeface="Tilda Sans" panose="020B0502020204020303" pitchFamily="34" charset="0"/>
              </a:rPr>
              <a:t>Código ou nome dos aeroportos</a:t>
            </a:r>
          </a:p>
          <a:p>
            <a:pPr lvl="2">
              <a:buSzPct val="60000"/>
            </a:pPr>
            <a:r>
              <a:rPr lang="pt-PT" dirty="0">
                <a:latin typeface="Tilda Sans" panose="020B0502020204020303" pitchFamily="34" charset="0"/>
              </a:rPr>
              <a:t>Par País/Cidade</a:t>
            </a:r>
          </a:p>
          <a:p>
            <a:pPr lvl="2">
              <a:buSzPct val="60000"/>
            </a:pPr>
            <a:r>
              <a:rPr lang="pt-PT" dirty="0">
                <a:latin typeface="Tilda Sans" panose="020B0502020204020303" pitchFamily="34" charset="0"/>
              </a:rPr>
              <a:t>Coordenadas</a:t>
            </a:r>
            <a:endParaRPr lang="pt-PT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Pesquisa dos trajetos com menor número de paragens desde as várias origens ao vários destinos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Reconstrução dos caminhos voo-a-voo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Apresentação dos trajetos com o menor número de paragens de todos (entre todas as possíveis origens e destinos)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Apresentação de todas as companhias aéreas possíveis entre todos os voos considerados num trajeto (todos as possíveis arestas entre os dois vértices de um caminho mínimo)</a:t>
            </a:r>
            <a:endParaRPr lang="pt-PT" sz="1400" cap="small" spc="-50" dirty="0">
              <a:solidFill>
                <a:schemeClr val="tx1"/>
              </a:solidFill>
              <a:latin typeface="Rokkitt" pitchFamily="2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endParaRPr lang="pt-PT" spc="10" dirty="0">
              <a:solidFill>
                <a:schemeClr val="tx1"/>
              </a:solidFill>
              <a:latin typeface="Tilda Sans" panose="020B0502020204020303" pitchFamily="34" charset="0"/>
            </a:endParaRPr>
          </a:p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r>
              <a:rPr lang="pt-PT" sz="2800" cap="small" spc="-50" dirty="0">
                <a:solidFill>
                  <a:schemeClr val="tx1"/>
                </a:solidFill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	Filtros para a Pesquisa (restrições e preferências)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Leitura de um conjunto de filtros para:</a:t>
            </a:r>
          </a:p>
          <a:p>
            <a:pPr marL="834390" lvl="3" indent="-285750">
              <a:lnSpc>
                <a:spcPct val="85000"/>
              </a:lnSpc>
              <a:spcBef>
                <a:spcPct val="0"/>
              </a:spcBef>
              <a:buSzPct val="60000"/>
              <a:buFont typeface="Arial" panose="020B0604020202020204" pitchFamily="34" charset="0"/>
              <a:buChar char="•"/>
            </a:pPr>
            <a:r>
              <a:rPr lang="pt-PT" spc="10" dirty="0">
                <a:solidFill>
                  <a:schemeClr val="tx1"/>
                </a:solidFill>
                <a:latin typeface="Tilda Sans" panose="020B0502020204020303" pitchFamily="34" charset="0"/>
              </a:rPr>
              <a:t>Companhias aéreas preferenciais (procura trajetos apenas dessas companhias)</a:t>
            </a:r>
          </a:p>
          <a:p>
            <a:pPr marL="834390" lvl="3" indent="-285750">
              <a:lnSpc>
                <a:spcPct val="85000"/>
              </a:lnSpc>
              <a:spcBef>
                <a:spcPct val="0"/>
              </a:spcBef>
              <a:buSzPct val="60000"/>
              <a:buFont typeface="Arial" panose="020B0604020202020204" pitchFamily="34" charset="0"/>
              <a:buChar char="•"/>
            </a:pPr>
            <a:r>
              <a:rPr lang="pt-PT" spc="10" dirty="0">
                <a:solidFill>
                  <a:schemeClr val="tx1"/>
                </a:solidFill>
                <a:latin typeface="Tilda Sans" panose="020B0502020204020303" pitchFamily="34" charset="0"/>
              </a:rPr>
              <a:t>Companhias aéreas restritas (procura trajetos que não usem essas companhias)</a:t>
            </a:r>
          </a:p>
          <a:p>
            <a:pPr marL="834390" lvl="3" indent="-285750">
              <a:lnSpc>
                <a:spcPct val="85000"/>
              </a:lnSpc>
              <a:spcBef>
                <a:spcPct val="0"/>
              </a:spcBef>
              <a:buSzPct val="60000"/>
              <a:buFont typeface="Arial" panose="020B0604020202020204" pitchFamily="34" charset="0"/>
              <a:buChar char="•"/>
            </a:pPr>
            <a:r>
              <a:rPr lang="pt-PT" spc="10" dirty="0">
                <a:solidFill>
                  <a:schemeClr val="tx1"/>
                </a:solidFill>
                <a:latin typeface="Tilda Sans" panose="020B0502020204020303" pitchFamily="34" charset="0"/>
              </a:rPr>
              <a:t>Aeroportos/Cidades/Países restritos (procura trajetos que não usem esses aeroportos)</a:t>
            </a:r>
          </a:p>
          <a:p>
            <a:pPr marL="285750" lvl="1" indent="-285750">
              <a:lnSpc>
                <a:spcPct val="85000"/>
              </a:lnSpc>
              <a:spcBef>
                <a:spcPct val="0"/>
              </a:spcBef>
              <a:buSzPct val="60000"/>
              <a:buFont typeface="Wingdings" panose="05000000000000000000" pitchFamily="2" charset="2"/>
              <a:buChar char="v"/>
            </a:pPr>
            <a:r>
              <a:rPr lang="pt-PT" sz="1400" spc="10" dirty="0">
                <a:solidFill>
                  <a:schemeClr val="tx1"/>
                </a:solidFill>
                <a:latin typeface="Tilda Sans" panose="020B0502020204020303" pitchFamily="34" charset="0"/>
              </a:rPr>
              <a:t>Apresentação da pesquisa do melhor trajeto recorrendo ao conjunto de filtros selecionados</a:t>
            </a:r>
          </a:p>
          <a:p>
            <a:pPr marL="0" lvl="1" indent="0">
              <a:lnSpc>
                <a:spcPct val="85000"/>
              </a:lnSpc>
              <a:spcBef>
                <a:spcPct val="0"/>
              </a:spcBef>
              <a:buSzPct val="60000"/>
              <a:buNone/>
            </a:pPr>
            <a:endParaRPr lang="pt-PT" sz="2800" cap="small" spc="-50" dirty="0">
              <a:solidFill>
                <a:schemeClr val="tx1"/>
              </a:solidFill>
              <a:latin typeface="Rokkitt" pitchFamily="2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F5695376-B254-46B7-A6C8-499849FDD4C7}"/>
              </a:ext>
            </a:extLst>
          </p:cNvPr>
          <p:cNvSpPr txBox="1">
            <a:spLocks/>
          </p:cNvSpPr>
          <p:nvPr/>
        </p:nvSpPr>
        <p:spPr>
          <a:xfrm>
            <a:off x="730249" y="446445"/>
            <a:ext cx="10058400" cy="9998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5000"/>
              </a:lnSpc>
            </a:pPr>
            <a:r>
              <a:rPr lang="pt-PT" sz="5400" cap="small" dirty="0">
                <a:latin typeface="Rokkitt" pitchFamily="2" charset="0"/>
                <a:ea typeface="JetBrains Mono" panose="02000009000000000000" pitchFamily="49" charset="0"/>
                <a:cs typeface="JetBrains Mono" panose="02000009000000000000" pitchFamily="49" charset="0"/>
              </a:rPr>
              <a:t>Funcionalidades Implementadas</a:t>
            </a:r>
          </a:p>
        </p:txBody>
      </p:sp>
    </p:spTree>
    <p:extLst>
      <p:ext uri="{BB962C8B-B14F-4D97-AF65-F5344CB8AC3E}">
        <p14:creationId xmlns:p14="http://schemas.microsoft.com/office/powerpoint/2010/main" val="2845033297"/>
      </p:ext>
    </p:extLst>
  </p:cSld>
  <p:clrMapOvr>
    <a:masterClrMapping/>
  </p:clrMapOvr>
</p:sld>
</file>

<file path=ppt/theme/theme1.xml><?xml version="1.0" encoding="utf-8"?>
<a:theme xmlns:a="http://schemas.openxmlformats.org/drawingml/2006/main" name="Vista">
  <a:themeElements>
    <a:clrScheme name="Vista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sta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sta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Vista</Template>
  <TotalTime>842</TotalTime>
  <Words>2033</Words>
  <Application>Microsoft Office PowerPoint</Application>
  <PresentationFormat>Ecrã Panorâmico</PresentationFormat>
  <Paragraphs>158</Paragraphs>
  <Slides>14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22" baseType="lpstr">
      <vt:lpstr>Arial</vt:lpstr>
      <vt:lpstr>Century Schoolbook</vt:lpstr>
      <vt:lpstr>Hattori Hanzo</vt:lpstr>
      <vt:lpstr>Rokkitt</vt:lpstr>
      <vt:lpstr>Tilda Sans</vt:lpstr>
      <vt:lpstr>Wingdings</vt:lpstr>
      <vt:lpstr>Wingdings 2</vt:lpstr>
      <vt:lpstr>Vista</vt:lpstr>
      <vt:lpstr>Flight Management System</vt:lpstr>
      <vt:lpstr>Estruturação do Código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FLIGHT MANAGEMENT SYSTEM</dc:title>
  <dc:creator>Rodrigo</dc:creator>
  <cp:lastModifiedBy>Familia Coelho e Silva .</cp:lastModifiedBy>
  <cp:revision>50</cp:revision>
  <dcterms:created xsi:type="dcterms:W3CDTF">2023-10-31T10:38:14Z</dcterms:created>
  <dcterms:modified xsi:type="dcterms:W3CDTF">2024-01-01T23:31:54Z</dcterms:modified>
</cp:coreProperties>
</file>

<file path=docProps/thumbnail.jpeg>
</file>